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5"/>
  </p:sldMasterIdLst>
  <p:notesMasterIdLst>
    <p:notesMasterId r:id="rId44"/>
  </p:notesMasterIdLst>
  <p:sldIdLst>
    <p:sldId id="474" r:id="rId6"/>
    <p:sldId id="604" r:id="rId7"/>
    <p:sldId id="264" r:id="rId8"/>
    <p:sldId id="265" r:id="rId9"/>
    <p:sldId id="266" r:id="rId10"/>
    <p:sldId id="328" r:id="rId11"/>
    <p:sldId id="602" r:id="rId12"/>
    <p:sldId id="603" r:id="rId13"/>
    <p:sldId id="605" r:id="rId14"/>
    <p:sldId id="606" r:id="rId15"/>
    <p:sldId id="607" r:id="rId16"/>
    <p:sldId id="608" r:id="rId17"/>
    <p:sldId id="597" r:id="rId18"/>
    <p:sldId id="609" r:id="rId19"/>
    <p:sldId id="610" r:id="rId20"/>
    <p:sldId id="599" r:id="rId21"/>
    <p:sldId id="551" r:id="rId22"/>
    <p:sldId id="552" r:id="rId23"/>
    <p:sldId id="611" r:id="rId24"/>
    <p:sldId id="336" r:id="rId25"/>
    <p:sldId id="612" r:id="rId26"/>
    <p:sldId id="341" r:id="rId27"/>
    <p:sldId id="342" r:id="rId28"/>
    <p:sldId id="338" r:id="rId29"/>
    <p:sldId id="600" r:id="rId30"/>
    <p:sldId id="613" r:id="rId31"/>
    <p:sldId id="614" r:id="rId32"/>
    <p:sldId id="615" r:id="rId33"/>
    <p:sldId id="616" r:id="rId34"/>
    <p:sldId id="617" r:id="rId35"/>
    <p:sldId id="487" r:id="rId36"/>
    <p:sldId id="451" r:id="rId37"/>
    <p:sldId id="506" r:id="rId38"/>
    <p:sldId id="507" r:id="rId39"/>
    <p:sldId id="511" r:id="rId40"/>
    <p:sldId id="508" r:id="rId41"/>
    <p:sldId id="509" r:id="rId42"/>
    <p:sldId id="437" r:id="rId43"/>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ample Title Slide" id="{0BD4664B-D5CF-46FF-AF32-365F0FC12720}">
          <p14:sldIdLst>
            <p14:sldId id="474"/>
            <p14:sldId id="604"/>
            <p14:sldId id="264"/>
            <p14:sldId id="265"/>
            <p14:sldId id="266"/>
            <p14:sldId id="328"/>
            <p14:sldId id="602"/>
            <p14:sldId id="603"/>
            <p14:sldId id="605"/>
            <p14:sldId id="606"/>
            <p14:sldId id="607"/>
            <p14:sldId id="608"/>
            <p14:sldId id="597"/>
            <p14:sldId id="609"/>
            <p14:sldId id="610"/>
            <p14:sldId id="599"/>
            <p14:sldId id="551"/>
            <p14:sldId id="552"/>
            <p14:sldId id="611"/>
            <p14:sldId id="336"/>
            <p14:sldId id="612"/>
            <p14:sldId id="341"/>
            <p14:sldId id="342"/>
            <p14:sldId id="338"/>
            <p14:sldId id="600"/>
            <p14:sldId id="613"/>
            <p14:sldId id="614"/>
            <p14:sldId id="615"/>
            <p14:sldId id="616"/>
            <p14:sldId id="617"/>
            <p14:sldId id="487"/>
            <p14:sldId id="451"/>
            <p14:sldId id="506"/>
            <p14:sldId id="507"/>
            <p14:sldId id="511"/>
            <p14:sldId id="508"/>
            <p14:sldId id="509"/>
          </p14:sldIdLst>
        </p14:section>
        <p14:section name="Disclaimer" id="{5EF76C61-AAC0-402B-9A50-1480F222E32A}">
          <p14:sldIdLst>
            <p14:sldId id="437"/>
          </p14:sldIdLst>
        </p14:section>
      </p14:sectionLst>
    </p:ext>
    <p:ext uri="{EFAFB233-063F-42B5-8137-9DF3F51BA10A}">
      <p15:sldGuideLst xmlns:p15="http://schemas.microsoft.com/office/powerpoint/2012/main">
        <p15:guide id="1" orient="horz" pos="1968" userDrawn="1">
          <p15:clr>
            <a:srgbClr val="A4A3A4"/>
          </p15:clr>
        </p15:guide>
        <p15:guide id="2" pos="3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pers, Jessica" initials="AJ" lastIdx="33" clrIdx="0">
    <p:extLst>
      <p:ext uri="{19B8F6BF-5375-455C-9EA6-DF929625EA0E}">
        <p15:presenceInfo xmlns:p15="http://schemas.microsoft.com/office/powerpoint/2012/main" userId="Alpers, Jessica" providerId="None"/>
      </p:ext>
    </p:extLst>
  </p:cmAuthor>
  <p:cmAuthor id="2" name="Mian Wang" initials="MW" lastIdx="10" clrIdx="1">
    <p:extLst>
      <p:ext uri="{19B8F6BF-5375-455C-9EA6-DF929625EA0E}">
        <p15:presenceInfo xmlns:p15="http://schemas.microsoft.com/office/powerpoint/2012/main" userId="f5394569009b6e69" providerId="Windows Live"/>
      </p:ext>
    </p:extLst>
  </p:cmAuthor>
  <p:cmAuthor id="3" name="Kevin McGrath" initials="KM" lastIdx="13" clrIdx="2">
    <p:extLst>
      <p:ext uri="{19B8F6BF-5375-455C-9EA6-DF929625EA0E}">
        <p15:presenceInfo xmlns:p15="http://schemas.microsoft.com/office/powerpoint/2012/main" userId="287063e7e2b897e5" providerId="Windows Live"/>
      </p:ext>
    </p:extLst>
  </p:cmAuthor>
  <p:cmAuthor id="4" name="Olivia (Xunzi) Liu" initials="OL" lastIdx="1" clrIdx="3">
    <p:extLst>
      <p:ext uri="{19B8F6BF-5375-455C-9EA6-DF929625EA0E}">
        <p15:presenceInfo xmlns:p15="http://schemas.microsoft.com/office/powerpoint/2012/main" userId="Olivia (Xunzi) Li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100"/>
    <a:srgbClr val="961319"/>
    <a:srgbClr val="94151A"/>
    <a:srgbClr val="4F86A7"/>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5083" autoAdjust="0"/>
  </p:normalViewPr>
  <p:slideViewPr>
    <p:cSldViewPr snapToGrid="0">
      <p:cViewPr varScale="1">
        <p:scale>
          <a:sx n="86" d="100"/>
          <a:sy n="86" d="100"/>
        </p:scale>
        <p:origin x="1243" y="72"/>
      </p:cViewPr>
      <p:guideLst>
        <p:guide orient="horz" pos="1968"/>
        <p:guide pos="38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4614"/>
    </p:cViewPr>
  </p:sorterViewPr>
  <p:gridSpacing cx="180000" cy="1800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dirty="0"/>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000664FC-4014-42BB-98E1-75403AEF9E7D}" type="datetimeFigureOut">
              <a:rPr lang="en-US" smtClean="0"/>
              <a:t>11/8/2019</a:t>
            </a:fld>
            <a:endParaRPr lang="en-US" dirty="0"/>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dirty="0"/>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E2731FE9-F90D-409B-BFAC-39D681C90CF9}" type="slidenum">
              <a:rPr lang="en-US" smtClean="0"/>
              <a:t>‹#›</a:t>
            </a:fld>
            <a:endParaRPr lang="en-US" dirty="0"/>
          </a:p>
        </p:txBody>
      </p:sp>
    </p:spTree>
    <p:extLst>
      <p:ext uri="{BB962C8B-B14F-4D97-AF65-F5344CB8AC3E}">
        <p14:creationId xmlns:p14="http://schemas.microsoft.com/office/powerpoint/2010/main" val="404701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Worth noting, House Dems feel scorned from the TCJA process, and are looking to beef up Dem priorities in exchange for technical corrections.</a:t>
            </a:r>
          </a:p>
          <a:p>
            <a:r>
              <a:rPr lang="en-US" dirty="0"/>
              <a:t>Also helpful to think about, if none of the specific policy areas has enough support to move on its own otherwise would have happened already. These policy areas need to be grouped together in some balanced way to attract enough votes to survive the process in both chambers (hence the slow negotiation).</a:t>
            </a:r>
          </a:p>
        </p:txBody>
      </p:sp>
      <p:sp>
        <p:nvSpPr>
          <p:cNvPr id="4" name="Slide Number Placeholder 3"/>
          <p:cNvSpPr>
            <a:spLocks noGrp="1"/>
          </p:cNvSpPr>
          <p:nvPr>
            <p:ph type="sldNum" sz="quarter" idx="5"/>
          </p:nvPr>
        </p:nvSpPr>
        <p:spPr/>
        <p:txBody>
          <a:bodyPr/>
          <a:lstStyle/>
          <a:p>
            <a:fld id="{9D6EFDE2-6E54-403D-A6EB-E5A7B67432A3}" type="slidenum">
              <a:rPr lang="en-US" smtClean="0"/>
              <a:t>3</a:t>
            </a:fld>
            <a:endParaRPr lang="en-US" dirty="0"/>
          </a:p>
        </p:txBody>
      </p:sp>
    </p:spTree>
    <p:extLst>
      <p:ext uri="{BB962C8B-B14F-4D97-AF65-F5344CB8AC3E}">
        <p14:creationId xmlns:p14="http://schemas.microsoft.com/office/powerpoint/2010/main" val="278195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Visibility within the supply chain</a:t>
            </a:r>
            <a:r>
              <a:rPr lang="en-US" baseline="0" dirty="0"/>
              <a:t> – did you identify all the critical products/points impacted?  Other second tier supplies that could impact the costs that you are not aware of or visibility too?  Discuss example of client that has experienced issues within the supply chain deriving from a second tier supplier which caused a disruption in the supply chain because the client was not aware issues with that supplier.</a:t>
            </a:r>
          </a:p>
          <a:p>
            <a:r>
              <a:rPr lang="en-US" baseline="0" dirty="0"/>
              <a:t>Communication – this is a change in the organization potentially so how do you communicate the change within the company as to the potential change or approach or activities they must adhere too.  Also what is the plan to monitor communicate going forward to be proactive in the future to potential tariff or regulatory changes.  Sourcing expectations to suppliers or transparency from suppliers.</a:t>
            </a:r>
          </a:p>
          <a:p>
            <a:r>
              <a:rPr lang="en-US" baseline="0" dirty="0"/>
              <a:t>What is the ongoing processes and feedback loops – who is responsible for this, what is expected to be communicated, and how often.  How is the utilized to define changes to the strategy and processes.  Monitoring of control functions to validate information and also capture relevant information that support further understanding of tariff issues and also for reporting of these costs and payments.</a:t>
            </a:r>
          </a:p>
          <a:p>
            <a:r>
              <a:rPr lang="en-US" baseline="0" dirty="0"/>
              <a:t>Crowe’s risk framework can help evaluate potential risks and where they reside either within your control or not in your controls and then how to address.</a:t>
            </a:r>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35</a:t>
            </a:fld>
            <a:endParaRPr lang="en-US" dirty="0"/>
          </a:p>
        </p:txBody>
      </p:sp>
    </p:spTree>
    <p:extLst>
      <p:ext uri="{BB962C8B-B14F-4D97-AF65-F5344CB8AC3E}">
        <p14:creationId xmlns:p14="http://schemas.microsoft.com/office/powerpoint/2010/main" val="2018433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debatable that the Extenders package could be included in any funding legislation this year. Leadership may not wish to cloud the issue further, as they are already negotiating other hot-button issues in that space (i.e. immigration/border wall).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EFDE2-6E54-403D-A6EB-E5A7B67432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8849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$300k impact to margin</a:t>
            </a:r>
          </a:p>
          <a:p>
            <a:r>
              <a:rPr lang="en-US" dirty="0"/>
              <a:t>Went</a:t>
            </a:r>
            <a:r>
              <a:rPr lang="en-US" baseline="0" dirty="0"/>
              <a:t> back to have a negotiation with the distributor to offset some of the costs</a:t>
            </a:r>
          </a:p>
          <a:p>
            <a:r>
              <a:rPr lang="en-US" baseline="0" dirty="0"/>
              <a:t>Pricing strategy with end customer</a:t>
            </a:r>
          </a:p>
          <a:p>
            <a:r>
              <a:rPr lang="en-US" baseline="0" dirty="0"/>
              <a:t>Wait until legislation resolved and USMCA </a:t>
            </a:r>
          </a:p>
          <a:p>
            <a:r>
              <a:rPr lang="en-US" baseline="0" dirty="0"/>
              <a:t>-Wi</a:t>
            </a:r>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33</a:t>
            </a:fld>
            <a:endParaRPr lang="en-US" dirty="0"/>
          </a:p>
        </p:txBody>
      </p:sp>
    </p:spTree>
    <p:extLst>
      <p:ext uri="{BB962C8B-B14F-4D97-AF65-F5344CB8AC3E}">
        <p14:creationId xmlns:p14="http://schemas.microsoft.com/office/powerpoint/2010/main" val="3696721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Example:</a:t>
            </a:r>
            <a:r>
              <a:rPr lang="en-US" baseline="0" dirty="0"/>
              <a:t> </a:t>
            </a:r>
            <a:r>
              <a:rPr lang="en-US" dirty="0"/>
              <a:t>Single sourced-</a:t>
            </a:r>
            <a:r>
              <a:rPr lang="en-US" baseline="0" dirty="0"/>
              <a:t> Asia based supply chain</a:t>
            </a:r>
          </a:p>
          <a:p>
            <a:r>
              <a:rPr lang="en-US" baseline="0" dirty="0"/>
              <a:t>Each take one that is most relevant to services</a:t>
            </a:r>
          </a:p>
          <a:p>
            <a:endParaRPr lang="en-US" dirty="0"/>
          </a:p>
        </p:txBody>
      </p:sp>
      <p:sp>
        <p:nvSpPr>
          <p:cNvPr id="4" name="Slide Number Placeholder 3"/>
          <p:cNvSpPr>
            <a:spLocks noGrp="1"/>
          </p:cNvSpPr>
          <p:nvPr>
            <p:ph type="sldNum" sz="quarter" idx="10"/>
          </p:nvPr>
        </p:nvSpPr>
        <p:spPr/>
        <p:txBody>
          <a:bodyPr/>
          <a:lstStyle/>
          <a:p>
            <a:fld id="{E2731FE9-F90D-409B-BFAC-39D681C90CF9}" type="slidenum">
              <a:rPr lang="en-US" smtClean="0"/>
              <a:t>34</a:t>
            </a:fld>
            <a:endParaRPr lang="en-US" dirty="0"/>
          </a:p>
        </p:txBody>
      </p:sp>
    </p:spTree>
    <p:extLst>
      <p:ext uri="{BB962C8B-B14F-4D97-AF65-F5344CB8AC3E}">
        <p14:creationId xmlns:p14="http://schemas.microsoft.com/office/powerpoint/2010/main" val="2265614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crowe.com/disclosure"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Amber Do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CB86F2-FAAD-4E24-ABEF-C5D08A63B9BF}"/>
              </a:ext>
            </a:extLst>
          </p:cNvPr>
          <p:cNvSpPr>
            <a:spLocks noGrp="1"/>
          </p:cNvSpPr>
          <p:nvPr>
            <p:ph type="pic" sz="quarter" idx="13"/>
          </p:nvPr>
        </p:nvSpPr>
        <p:spPr>
          <a:xfrm>
            <a:off x="0" y="0"/>
            <a:ext cx="9144000" cy="6858000"/>
          </a:xfrm>
        </p:spPr>
        <p:txBody>
          <a:bodyPr/>
          <a:lstStyle/>
          <a:p>
            <a:endParaRPr lang="en-US" dirty="0"/>
          </a:p>
        </p:txBody>
      </p:sp>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675001" y="1980001"/>
            <a:ext cx="3816011" cy="1154162"/>
          </a:xfrm>
        </p:spPr>
        <p:txBody>
          <a:bodyPr wrap="square">
            <a:spAutoFit/>
          </a:bodyPr>
          <a:lstStyle>
            <a:lvl1pPr>
              <a:lnSpc>
                <a:spcPts val="4500"/>
              </a:lnSpc>
              <a:defRPr sz="4500">
                <a:solidFill>
                  <a:schemeClr val="tx1"/>
                </a:solidFill>
              </a:defRPr>
            </a:lvl1pPr>
          </a:lstStyle>
          <a:p>
            <a:r>
              <a:rPr lang="en-US" dirty="0"/>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675001" y="3420000"/>
            <a:ext cx="3816011" cy="276999"/>
          </a:xfrm>
        </p:spPr>
        <p:txBody>
          <a:bodyPr wrap="square">
            <a:spAutoFit/>
          </a:bodyPr>
          <a:lstStyle>
            <a:lvl1pPr marL="0" indent="0">
              <a:buNone/>
              <a:defRPr sz="1800">
                <a:solidFill>
                  <a:schemeClr val="tx1"/>
                </a:solidFill>
              </a:defRPr>
            </a:lvl1pPr>
          </a:lstStyle>
          <a:p>
            <a:pPr lvl="0"/>
            <a:r>
              <a:rPr lang="en-US" dirty="0"/>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675001" y="4680000"/>
            <a:ext cx="3816011" cy="276999"/>
          </a:xfrm>
        </p:spPr>
        <p:txBody>
          <a:bodyPr wrap="square">
            <a:spAutoFit/>
          </a:bodyPr>
          <a:lstStyle>
            <a:lvl1pPr marL="0" indent="0">
              <a:buNone/>
              <a:defRPr sz="1800">
                <a:solidFill>
                  <a:schemeClr val="tx1"/>
                </a:solidFill>
              </a:defRPr>
            </a:lvl1pPr>
          </a:lstStyle>
          <a:p>
            <a:pPr lvl="0"/>
            <a:r>
              <a:rPr lang="en-US" dirty="0"/>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675001" y="5220000"/>
            <a:ext cx="3816011" cy="276999"/>
          </a:xfrm>
        </p:spPr>
        <p:txBody>
          <a:bodyPr wrap="square">
            <a:spAutoFit/>
          </a:bodyPr>
          <a:lstStyle>
            <a:lvl1pPr marL="0" indent="0">
              <a:buNone/>
              <a:defRPr sz="1800">
                <a:solidFill>
                  <a:schemeClr val="tx1"/>
                </a:solidFill>
              </a:defRPr>
            </a:lvl1pPr>
          </a:lstStyle>
          <a:p>
            <a:pPr lvl="0"/>
            <a:r>
              <a:rPr lang="en-US" dirty="0"/>
              <a:t>Month/Day/Year</a:t>
            </a:r>
          </a:p>
        </p:txBody>
      </p:sp>
    </p:spTree>
    <p:extLst>
      <p:ext uri="{BB962C8B-B14F-4D97-AF65-F5344CB8AC3E}">
        <p14:creationId xmlns:p14="http://schemas.microsoft.com/office/powerpoint/2010/main" val="189021628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O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6F074-7F5E-4657-9B4B-D806B60AEF14}"/>
              </a:ext>
            </a:extLst>
          </p:cNvPr>
          <p:cNvSpPr txBox="1"/>
          <p:nvPr userDrawn="1"/>
        </p:nvSpPr>
        <p:spPr>
          <a:xfrm>
            <a:off x="405001" y="6523913"/>
            <a:ext cx="613951" cy="173253"/>
          </a:xfrm>
          <a:prstGeom prst="rect">
            <a:avLst/>
          </a:prstGeom>
          <a:noFill/>
        </p:spPr>
        <p:txBody>
          <a:bodyPr wrap="none" lIns="0" tIns="0" rIns="0" bIns="0" rtlCol="0">
            <a:spAutoFit/>
          </a:bodyPr>
          <a:lstStyle/>
          <a:p>
            <a:pPr rtl="0"/>
            <a:r>
              <a:rPr lang="en-US" sz="563" b="0" i="0" u="none" strike="noStrike" kern="1200" baseline="0" dirty="0">
                <a:solidFill>
                  <a:schemeClr val="tx1"/>
                </a:solidFill>
                <a:latin typeface="+mn-lt"/>
                <a:ea typeface="+mn-ea"/>
                <a:cs typeface="+mn-cs"/>
              </a:rPr>
              <a:t>© 2019 Crowe LLP</a:t>
            </a:r>
          </a:p>
          <a:p>
            <a:pPr rtl="0"/>
            <a:endParaRPr lang="en-US" sz="563" b="0" i="0" u="none" strike="noStrike" kern="1200" baseline="0" dirty="0">
              <a:solidFill>
                <a:schemeClr val="tx1"/>
              </a:solidFill>
              <a:latin typeface="+mn-lt"/>
              <a:ea typeface="+mn-ea"/>
              <a:cs typeface="+mn-cs"/>
            </a:endParaRPr>
          </a:p>
        </p:txBody>
      </p:sp>
      <p:sp>
        <p:nvSpPr>
          <p:cNvPr id="7" name="TextBox 6">
            <a:extLst>
              <a:ext uri="{FF2B5EF4-FFF2-40B4-BE49-F238E27FC236}">
                <a16:creationId xmlns:a16="http://schemas.microsoft.com/office/drawing/2014/main" id="{83683CB2-E51F-42B5-B557-7A5A10960F21}"/>
              </a:ext>
            </a:extLst>
          </p:cNvPr>
          <p:cNvSpPr txBox="1"/>
          <p:nvPr userDrawn="1"/>
        </p:nvSpPr>
        <p:spPr>
          <a:xfrm>
            <a:off x="8352243" y="6492241"/>
            <a:ext cx="422757" cy="86627"/>
          </a:xfrm>
          <a:prstGeom prst="rect">
            <a:avLst/>
          </a:prstGeom>
          <a:noFill/>
        </p:spPr>
        <p:txBody>
          <a:bodyPr wrap="square" lIns="0" tIns="0" rIns="0" bIns="0" rtlCol="0">
            <a:spAutoFit/>
          </a:bodyPr>
          <a:lstStyle/>
          <a:p>
            <a:pPr algn="r"/>
            <a:fld id="{043534F5-8106-454C-A466-0C6DA036C846}" type="slidenum">
              <a:rPr kumimoji="0" lang="en-US" sz="563"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563"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1286368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ontact/disclaimer">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CA9DD2C7-F2C8-469B-B601-5D1F03015097}"/>
              </a:ext>
            </a:extLst>
          </p:cNvPr>
          <p:cNvSpPr>
            <a:spLocks noGrp="1"/>
          </p:cNvSpPr>
          <p:nvPr>
            <p:ph type="body" sz="quarter" idx="10" hasCustomPrompt="1"/>
          </p:nvPr>
        </p:nvSpPr>
        <p:spPr>
          <a:xfrm>
            <a:off x="540000" y="2971800"/>
            <a:ext cx="2430000" cy="3124200"/>
          </a:xfrm>
        </p:spPr>
        <p:txBody>
          <a:bodyPr/>
          <a:lstStyle>
            <a:lvl1pPr marL="0" indent="0">
              <a:buFontTx/>
              <a:buNone/>
              <a:defRPr sz="1350"/>
            </a:lvl1pPr>
          </a:lstStyle>
          <a:p>
            <a:pPr lvl="0"/>
            <a:r>
              <a:rPr lang="en-US" dirty="0"/>
              <a:t>Click to add presenters names and contact information.</a:t>
            </a:r>
          </a:p>
        </p:txBody>
      </p:sp>
      <p:sp>
        <p:nvSpPr>
          <p:cNvPr id="11" name="Title 1">
            <a:extLst>
              <a:ext uri="{FF2B5EF4-FFF2-40B4-BE49-F238E27FC236}">
                <a16:creationId xmlns:a16="http://schemas.microsoft.com/office/drawing/2014/main" id="{6A64889E-E700-4ED3-BDD2-B76BED9ABC62}"/>
              </a:ext>
            </a:extLst>
          </p:cNvPr>
          <p:cNvSpPr txBox="1">
            <a:spLocks/>
          </p:cNvSpPr>
          <p:nvPr userDrawn="1"/>
        </p:nvSpPr>
        <p:spPr>
          <a:xfrm>
            <a:off x="540000" y="1752601"/>
            <a:ext cx="3171825" cy="692497"/>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kern="1200" baseline="0">
                <a:solidFill>
                  <a:schemeClr val="tx1"/>
                </a:solidFill>
                <a:latin typeface="+mj-lt"/>
                <a:ea typeface="+mj-ea"/>
                <a:cs typeface="+mj-cs"/>
              </a:defRPr>
            </a:lvl1pPr>
          </a:lstStyle>
          <a:p>
            <a:r>
              <a:rPr lang="en-US" sz="4500" b="1" dirty="0">
                <a:solidFill>
                  <a:srgbClr val="000000"/>
                </a:solidFill>
              </a:rPr>
              <a:t>T</a:t>
            </a:r>
            <a:r>
              <a:rPr lang="en-US" sz="4500" b="1" spc="-225" dirty="0">
                <a:solidFill>
                  <a:srgbClr val="000000"/>
                </a:solidFill>
              </a:rPr>
              <a:t>hank You</a:t>
            </a:r>
          </a:p>
        </p:txBody>
      </p:sp>
      <p:sp>
        <p:nvSpPr>
          <p:cNvPr id="6" name="Text Placeholder 5">
            <a:extLst>
              <a:ext uri="{FF2B5EF4-FFF2-40B4-BE49-F238E27FC236}">
                <a16:creationId xmlns:a16="http://schemas.microsoft.com/office/drawing/2014/main" id="{C5C5FEA3-D80F-419A-8CF4-55C9B5C56C31}"/>
              </a:ext>
            </a:extLst>
          </p:cNvPr>
          <p:cNvSpPr>
            <a:spLocks noGrp="1"/>
          </p:cNvSpPr>
          <p:nvPr>
            <p:ph type="body" sz="quarter" idx="11" hasCustomPrompt="1"/>
          </p:nvPr>
        </p:nvSpPr>
        <p:spPr>
          <a:xfrm>
            <a:off x="3222000" y="2971800"/>
            <a:ext cx="2430000" cy="3124200"/>
          </a:xfrm>
        </p:spPr>
        <p:txBody>
          <a:bodyPr/>
          <a:lstStyle>
            <a:lvl1pPr marL="0" indent="0">
              <a:buFontTx/>
              <a:buNone/>
              <a:defRPr sz="1350"/>
            </a:lvl1pPr>
          </a:lstStyle>
          <a:p>
            <a:pPr lvl="0"/>
            <a:r>
              <a:rPr lang="en-US" dirty="0"/>
              <a:t>Click to add presenters names and contact information.</a:t>
            </a:r>
          </a:p>
        </p:txBody>
      </p:sp>
      <p:sp>
        <p:nvSpPr>
          <p:cNvPr id="10" name="Text Placeholder 5">
            <a:extLst>
              <a:ext uri="{FF2B5EF4-FFF2-40B4-BE49-F238E27FC236}">
                <a16:creationId xmlns:a16="http://schemas.microsoft.com/office/drawing/2014/main" id="{B92DF3C8-828A-4A70-846A-E1136B8C4D7F}"/>
              </a:ext>
            </a:extLst>
          </p:cNvPr>
          <p:cNvSpPr>
            <a:spLocks noGrp="1"/>
          </p:cNvSpPr>
          <p:nvPr>
            <p:ph type="body" sz="quarter" idx="12" hasCustomPrompt="1"/>
          </p:nvPr>
        </p:nvSpPr>
        <p:spPr>
          <a:xfrm>
            <a:off x="5904000" y="2971800"/>
            <a:ext cx="2430000" cy="3124200"/>
          </a:xfrm>
        </p:spPr>
        <p:txBody>
          <a:bodyPr/>
          <a:lstStyle>
            <a:lvl1pPr marL="0" indent="0">
              <a:buFontTx/>
              <a:buNone/>
              <a:defRPr sz="1350"/>
            </a:lvl1pPr>
          </a:lstStyle>
          <a:p>
            <a:pPr lvl="0"/>
            <a:r>
              <a:rPr lang="en-US" dirty="0"/>
              <a:t>Click to add presenters names and contact information.</a:t>
            </a:r>
          </a:p>
        </p:txBody>
      </p:sp>
      <p:pic>
        <p:nvPicPr>
          <p:cNvPr id="12" name="Picture 11">
            <a:extLst>
              <a:ext uri="{FF2B5EF4-FFF2-40B4-BE49-F238E27FC236}">
                <a16:creationId xmlns:a16="http://schemas.microsoft.com/office/drawing/2014/main" id="{903D3365-4548-4CB2-BC85-D0F868C80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000" y="762000"/>
            <a:ext cx="1945800" cy="540000"/>
          </a:xfrm>
          <a:prstGeom prst="rect">
            <a:avLst/>
          </a:prstGeom>
        </p:spPr>
      </p:pic>
      <p:sp>
        <p:nvSpPr>
          <p:cNvPr id="13" name="TextBox 12"/>
          <p:cNvSpPr txBox="1"/>
          <p:nvPr userDrawn="1"/>
        </p:nvSpPr>
        <p:spPr>
          <a:xfrm>
            <a:off x="540000" y="6166973"/>
            <a:ext cx="8048523" cy="538609"/>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00" kern="1200" dirty="0">
                <a:solidFill>
                  <a:schemeClr val="tx1"/>
                </a:solidFill>
                <a:effectLst/>
                <a:latin typeface="+mn-lt"/>
                <a:ea typeface="+mn-ea"/>
                <a:cs typeface="+mn-cs"/>
              </a:rPr>
              <a:t>“Crowe” is the brand name under which the member firms of Crowe Global operate and provide professional services, and those firms together form the Crowe Global network of independent audit, tax, and consulting firms. Crowe may be used to refer to individual firms, to several such firms, or to all firms within the Crowe Global network. The Crowe Horwath Global Risk Consulting entities, Crowe Healthcare Risk Consulting LLC, and our affiliate in Grand Cayman are subsidiaries of Crowe LLP. Crowe LLP is an Indiana limited liability partnership and the U.S member firm of Crowe Global. Services to clients are provided by the individual member firms of Crowe Global, but Crowe Global itself is a Swiss entity that does not provide services to clients. Each member firm is a separate legal entity responsible only for its own acts and omissions and not those of any other Crowe Global network firm or other party. Visit www.crowe.com/disclosure for more information about Crowe LLP, its subsidiaries, and Crowe Global. The information in this document is not – and is not intended to be – audit, tax, accounting, advisory, risk, performance, consulting, business, financial, investment, legal, or other professional advice. Some firm services may not be available to attest clients. The information is general in nature, based on existing authorities, and is subject to change. The information is not a substitute for professional advice or services, and you should consult a qualified professional adviser before taking any action based on the information. Crowe is not responsible for any loss incurred by any person who relies on the information discussed in this document. Visit </a:t>
            </a:r>
            <a:r>
              <a:rPr lang="en-US" sz="500" u="sng" kern="1200" dirty="0">
                <a:solidFill>
                  <a:schemeClr val="tx1"/>
                </a:solidFill>
                <a:effectLst/>
                <a:latin typeface="+mn-lt"/>
                <a:ea typeface="+mn-ea"/>
                <a:cs typeface="+mn-cs"/>
                <a:hlinkClick r:id="rId3"/>
              </a:rPr>
              <a:t>www.crowe.com/disclosure</a:t>
            </a:r>
            <a:r>
              <a:rPr lang="en-US" sz="500" kern="1200" dirty="0">
                <a:solidFill>
                  <a:schemeClr val="tx1"/>
                </a:solidFill>
                <a:effectLst/>
                <a:latin typeface="+mn-lt"/>
                <a:ea typeface="+mn-ea"/>
                <a:cs typeface="+mn-cs"/>
              </a:rPr>
              <a:t> for more information about Crowe LLP, its subsidiaries, and Crowe Global. © 2019 Crowe LLP.  </a:t>
            </a:r>
          </a:p>
        </p:txBody>
      </p:sp>
    </p:spTree>
    <p:extLst>
      <p:ext uri="{BB962C8B-B14F-4D97-AF65-F5344CB8AC3E}">
        <p14:creationId xmlns:p14="http://schemas.microsoft.com/office/powerpoint/2010/main" val="2434210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63724C-E7A2-4A6D-A4BD-CDB6C1C03172}"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dirty="0"/>
          </a:p>
        </p:txBody>
      </p:sp>
    </p:spTree>
    <p:extLst>
      <p:ext uri="{BB962C8B-B14F-4D97-AF65-F5344CB8AC3E}">
        <p14:creationId xmlns:p14="http://schemas.microsoft.com/office/powerpoint/2010/main" val="3634174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721AA8B5-9E1F-4E2E-814C-15CDBBA176FC}"/>
              </a:ext>
            </a:extLst>
          </p:cNvPr>
          <p:cNvSpPr>
            <a:spLocks noGrp="1"/>
          </p:cNvSpPr>
          <p:nvPr>
            <p:ph type="body" sz="quarter" idx="10"/>
          </p:nvPr>
        </p:nvSpPr>
        <p:spPr>
          <a:xfrm>
            <a:off x="405000" y="1800000"/>
            <a:ext cx="8370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1776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1868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ntent with Dot Backgroun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C106F-42B8-42A1-8E89-09BCE8129178}"/>
              </a:ext>
            </a:extLst>
          </p:cNvPr>
          <p:cNvPicPr>
            <a:picLocks noChangeAspect="1"/>
          </p:cNvPicPr>
          <p:nvPr/>
        </p:nvPicPr>
        <p:blipFill>
          <a:blip r:embed="rId2"/>
          <a:stretch>
            <a:fillRect/>
          </a:stretch>
        </p:blipFill>
        <p:spPr>
          <a:xfrm>
            <a:off x="704088" y="557181"/>
            <a:ext cx="7735824" cy="5743645"/>
          </a:xfrm>
          <a:prstGeom prst="rect">
            <a:avLst/>
          </a:prstGeom>
        </p:spPr>
      </p:pic>
      <p:sp>
        <p:nvSpPr>
          <p:cNvPr id="11" name="Text Placeholder 10"/>
          <p:cNvSpPr>
            <a:spLocks noGrp="1"/>
          </p:cNvSpPr>
          <p:nvPr>
            <p:ph type="body" sz="quarter" idx="11"/>
          </p:nvPr>
        </p:nvSpPr>
        <p:spPr>
          <a:xfrm>
            <a:off x="704135" y="814754"/>
            <a:ext cx="4373423" cy="1752600"/>
          </a:xfrm>
        </p:spPr>
        <p:txBody>
          <a:bodyPr/>
          <a:lstStyle>
            <a:lvl1pPr marL="0" indent="0">
              <a:buFontTx/>
              <a:buNone/>
              <a:defRPr sz="3600" b="1"/>
            </a:lvl1pPr>
            <a:lvl2pPr marL="87440" indent="0">
              <a:buFontTx/>
              <a:buNone/>
              <a:defRPr/>
            </a:lvl2pPr>
            <a:lvl3pPr marL="169736" indent="0">
              <a:buFontTx/>
              <a:buNone/>
              <a:defRPr/>
            </a:lvl3pPr>
            <a:lvl4pPr marL="241745" indent="0">
              <a:buFontTx/>
              <a:buNone/>
              <a:defRPr/>
            </a:lvl4pPr>
            <a:lvl5pPr marL="313754" indent="0">
              <a:buFontTx/>
              <a:buNone/>
              <a:defRPr/>
            </a:lvl5pPr>
          </a:lstStyle>
          <a:p>
            <a:pPr lvl="0"/>
            <a:r>
              <a:rPr lang="en-US"/>
              <a:t>Edit Master text styles</a:t>
            </a:r>
          </a:p>
        </p:txBody>
      </p:sp>
      <p:sp>
        <p:nvSpPr>
          <p:cNvPr id="6" name="TextBox 5">
            <a:extLst>
              <a:ext uri="{FF2B5EF4-FFF2-40B4-BE49-F238E27FC236}">
                <a16:creationId xmlns:a16="http://schemas.microsoft.com/office/drawing/2014/main" id="{199D5923-4348-41F0-AF49-5518B89C8A36}"/>
              </a:ext>
            </a:extLst>
          </p:cNvPr>
          <p:cNvSpPr txBox="1"/>
          <p:nvPr userDrawn="1"/>
        </p:nvSpPr>
        <p:spPr>
          <a:xfrm>
            <a:off x="405001" y="6523913"/>
            <a:ext cx="613951" cy="86627"/>
          </a:xfrm>
          <a:prstGeom prst="rect">
            <a:avLst/>
          </a:prstGeom>
          <a:noFill/>
        </p:spPr>
        <p:txBody>
          <a:bodyPr wrap="none" lIns="0" tIns="0" rIns="0" bIns="0" rtlCol="0">
            <a:spAutoFit/>
          </a:bodyPr>
          <a:lstStyle/>
          <a:p>
            <a:pPr rtl="0"/>
            <a:r>
              <a:rPr lang="en-US" sz="563" b="0" i="0" u="none" strike="noStrike" kern="1200" baseline="0" dirty="0">
                <a:solidFill>
                  <a:schemeClr val="tx1"/>
                </a:solidFill>
                <a:latin typeface="+mn-lt"/>
                <a:ea typeface="+mn-ea"/>
                <a:cs typeface="+mn-cs"/>
              </a:rPr>
              <a:t>© 2019 Crowe LLP</a:t>
            </a:r>
          </a:p>
        </p:txBody>
      </p:sp>
      <p:sp>
        <p:nvSpPr>
          <p:cNvPr id="8" name="TextBox 7">
            <a:extLst>
              <a:ext uri="{FF2B5EF4-FFF2-40B4-BE49-F238E27FC236}">
                <a16:creationId xmlns:a16="http://schemas.microsoft.com/office/drawing/2014/main" id="{7874D6F7-7CA6-4DF0-9C18-BBF32AA216B5}"/>
              </a:ext>
            </a:extLst>
          </p:cNvPr>
          <p:cNvSpPr txBox="1"/>
          <p:nvPr userDrawn="1"/>
        </p:nvSpPr>
        <p:spPr>
          <a:xfrm>
            <a:off x="8352243" y="6492241"/>
            <a:ext cx="422757" cy="86627"/>
          </a:xfrm>
          <a:prstGeom prst="rect">
            <a:avLst/>
          </a:prstGeom>
          <a:noFill/>
        </p:spPr>
        <p:txBody>
          <a:bodyPr wrap="square" lIns="0" tIns="0" rIns="0" bIns="0" rtlCol="0">
            <a:spAutoFit/>
          </a:bodyPr>
          <a:lstStyle/>
          <a:p>
            <a:pPr algn="r"/>
            <a:fld id="{043534F5-8106-454C-A466-0C6DA036C846}" type="slidenum">
              <a:rPr kumimoji="0" lang="en-US" sz="563"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563"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72444219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Break Amber">
    <p:bg>
      <p:bgPr>
        <a:solidFill>
          <a:srgbClr val="FFC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323B22-6313-43FF-8D4E-1952C572FE1A}"/>
              </a:ext>
            </a:extLst>
          </p:cNvPr>
          <p:cNvPicPr>
            <a:picLocks noChangeAspect="1"/>
          </p:cNvPicPr>
          <p:nvPr/>
        </p:nvPicPr>
        <p:blipFill>
          <a:blip r:embed="rId2"/>
          <a:stretch>
            <a:fillRect/>
          </a:stretch>
        </p:blipFill>
        <p:spPr>
          <a:xfrm>
            <a:off x="704135" y="557212"/>
            <a:ext cx="7735731" cy="5743576"/>
          </a:xfrm>
          <a:prstGeom prst="rect">
            <a:avLst/>
          </a:prstGeom>
        </p:spPr>
      </p:pic>
      <p:sp>
        <p:nvSpPr>
          <p:cNvPr id="11" name="Text Placeholder 10"/>
          <p:cNvSpPr>
            <a:spLocks noGrp="1"/>
          </p:cNvSpPr>
          <p:nvPr>
            <p:ph type="body" sz="quarter" idx="11"/>
          </p:nvPr>
        </p:nvSpPr>
        <p:spPr>
          <a:xfrm>
            <a:off x="704134" y="2552700"/>
            <a:ext cx="5182316" cy="1752600"/>
          </a:xfrm>
        </p:spPr>
        <p:txBody>
          <a:bodyPr/>
          <a:lstStyle>
            <a:lvl1pPr marL="0" indent="0">
              <a:buFontTx/>
              <a:buNone/>
              <a:defRPr sz="4500" b="1"/>
            </a:lvl1pPr>
            <a:lvl2pPr marL="87440" indent="0">
              <a:buFontTx/>
              <a:buNone/>
              <a:defRPr/>
            </a:lvl2pPr>
            <a:lvl3pPr marL="169736" indent="0">
              <a:buFontTx/>
              <a:buNone/>
              <a:defRPr/>
            </a:lvl3pPr>
            <a:lvl4pPr marL="241745" indent="0">
              <a:buFontTx/>
              <a:buNone/>
              <a:defRPr/>
            </a:lvl4pPr>
            <a:lvl5pPr marL="313754" indent="0">
              <a:buFontTx/>
              <a:buNone/>
              <a:defRPr/>
            </a:lvl5pPr>
          </a:lstStyle>
          <a:p>
            <a:pPr lvl="0"/>
            <a:r>
              <a:rPr lang="en-US"/>
              <a:t>Edit Master text styles</a:t>
            </a:r>
          </a:p>
        </p:txBody>
      </p:sp>
      <p:sp>
        <p:nvSpPr>
          <p:cNvPr id="7" name="TextBox 6">
            <a:extLst>
              <a:ext uri="{FF2B5EF4-FFF2-40B4-BE49-F238E27FC236}">
                <a16:creationId xmlns:a16="http://schemas.microsoft.com/office/drawing/2014/main" id="{A89DC78F-EE2C-4BF9-ADFE-ADD490446DD6}"/>
              </a:ext>
            </a:extLst>
          </p:cNvPr>
          <p:cNvSpPr txBox="1"/>
          <p:nvPr userDrawn="1"/>
        </p:nvSpPr>
        <p:spPr>
          <a:xfrm>
            <a:off x="405001" y="6523913"/>
            <a:ext cx="613951" cy="86627"/>
          </a:xfrm>
          <a:prstGeom prst="rect">
            <a:avLst/>
          </a:prstGeom>
          <a:noFill/>
        </p:spPr>
        <p:txBody>
          <a:bodyPr wrap="none" lIns="0" tIns="0" rIns="0" bIns="0" rtlCol="0">
            <a:spAutoFit/>
          </a:bodyPr>
          <a:lstStyle/>
          <a:p>
            <a:pPr rtl="0"/>
            <a:r>
              <a:rPr lang="en-US" sz="563" b="0" i="0" u="none" strike="noStrike" kern="1200" baseline="0" dirty="0">
                <a:solidFill>
                  <a:schemeClr val="tx1"/>
                </a:solidFill>
                <a:latin typeface="+mn-lt"/>
                <a:ea typeface="+mn-ea"/>
                <a:cs typeface="+mn-cs"/>
              </a:rPr>
              <a:t>© 2019 Crowe LLP</a:t>
            </a:r>
          </a:p>
        </p:txBody>
      </p:sp>
      <p:sp>
        <p:nvSpPr>
          <p:cNvPr id="8" name="TextBox 7">
            <a:extLst>
              <a:ext uri="{FF2B5EF4-FFF2-40B4-BE49-F238E27FC236}">
                <a16:creationId xmlns:a16="http://schemas.microsoft.com/office/drawing/2014/main" id="{6E608D85-AAAD-4E22-BA54-7A2483BB7194}"/>
              </a:ext>
            </a:extLst>
          </p:cNvPr>
          <p:cNvSpPr txBox="1"/>
          <p:nvPr userDrawn="1"/>
        </p:nvSpPr>
        <p:spPr>
          <a:xfrm>
            <a:off x="8352243" y="6492241"/>
            <a:ext cx="422757" cy="86627"/>
          </a:xfrm>
          <a:prstGeom prst="rect">
            <a:avLst/>
          </a:prstGeom>
          <a:noFill/>
        </p:spPr>
        <p:txBody>
          <a:bodyPr wrap="square" lIns="0" tIns="0" rIns="0" bIns="0" rtlCol="0">
            <a:spAutoFit/>
          </a:bodyPr>
          <a:lstStyle/>
          <a:p>
            <a:pPr algn="r"/>
            <a:fld id="{043534F5-8106-454C-A466-0C6DA036C846}" type="slidenum">
              <a:rPr kumimoji="0" lang="en-US" sz="563"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563"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309599017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Break Whit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C106F-42B8-42A1-8E89-09BCE8129178}"/>
              </a:ext>
            </a:extLst>
          </p:cNvPr>
          <p:cNvPicPr>
            <a:picLocks noChangeAspect="1"/>
          </p:cNvPicPr>
          <p:nvPr/>
        </p:nvPicPr>
        <p:blipFill>
          <a:blip r:embed="rId2"/>
          <a:stretch>
            <a:fillRect/>
          </a:stretch>
        </p:blipFill>
        <p:spPr>
          <a:xfrm>
            <a:off x="704088" y="557181"/>
            <a:ext cx="7735824" cy="5743645"/>
          </a:xfrm>
          <a:prstGeom prst="rect">
            <a:avLst/>
          </a:prstGeom>
        </p:spPr>
      </p:pic>
      <p:sp>
        <p:nvSpPr>
          <p:cNvPr id="11" name="Text Placeholder 10"/>
          <p:cNvSpPr>
            <a:spLocks noGrp="1"/>
          </p:cNvSpPr>
          <p:nvPr>
            <p:ph type="body" sz="quarter" idx="11"/>
          </p:nvPr>
        </p:nvSpPr>
        <p:spPr>
          <a:xfrm>
            <a:off x="704134" y="2514600"/>
            <a:ext cx="5182316" cy="1752600"/>
          </a:xfrm>
        </p:spPr>
        <p:txBody>
          <a:bodyPr/>
          <a:lstStyle>
            <a:lvl1pPr marL="0" indent="0">
              <a:buFontTx/>
              <a:buNone/>
              <a:defRPr sz="4500" b="1"/>
            </a:lvl1pPr>
            <a:lvl2pPr marL="87440" indent="0">
              <a:buFontTx/>
              <a:buNone/>
              <a:defRPr/>
            </a:lvl2pPr>
            <a:lvl3pPr marL="169736" indent="0">
              <a:buFontTx/>
              <a:buNone/>
              <a:defRPr/>
            </a:lvl3pPr>
            <a:lvl4pPr marL="241745" indent="0">
              <a:buFontTx/>
              <a:buNone/>
              <a:defRPr/>
            </a:lvl4pPr>
            <a:lvl5pPr marL="313754" indent="0">
              <a:buFontTx/>
              <a:buNone/>
              <a:defRPr/>
            </a:lvl5pPr>
          </a:lstStyle>
          <a:p>
            <a:pPr lvl="0"/>
            <a:r>
              <a:rPr lang="en-US"/>
              <a:t>Edit Master text styles</a:t>
            </a:r>
          </a:p>
        </p:txBody>
      </p:sp>
      <p:sp>
        <p:nvSpPr>
          <p:cNvPr id="6" name="TextBox 5">
            <a:extLst>
              <a:ext uri="{FF2B5EF4-FFF2-40B4-BE49-F238E27FC236}">
                <a16:creationId xmlns:a16="http://schemas.microsoft.com/office/drawing/2014/main" id="{811DD5F2-617A-49DB-A60F-21C8065D9B03}"/>
              </a:ext>
            </a:extLst>
          </p:cNvPr>
          <p:cNvSpPr txBox="1"/>
          <p:nvPr userDrawn="1"/>
        </p:nvSpPr>
        <p:spPr>
          <a:xfrm>
            <a:off x="405001" y="6523913"/>
            <a:ext cx="613951" cy="86627"/>
          </a:xfrm>
          <a:prstGeom prst="rect">
            <a:avLst/>
          </a:prstGeom>
          <a:noFill/>
        </p:spPr>
        <p:txBody>
          <a:bodyPr wrap="none" lIns="0" tIns="0" rIns="0" bIns="0" rtlCol="0">
            <a:spAutoFit/>
          </a:bodyPr>
          <a:lstStyle/>
          <a:p>
            <a:pPr rtl="0"/>
            <a:r>
              <a:rPr lang="en-US" sz="563" b="0" i="0" u="none" strike="noStrike" kern="1200" baseline="0" dirty="0">
                <a:solidFill>
                  <a:schemeClr val="tx1"/>
                </a:solidFill>
                <a:latin typeface="+mn-lt"/>
                <a:ea typeface="+mn-ea"/>
                <a:cs typeface="+mn-cs"/>
              </a:rPr>
              <a:t>© 2019 Crowe LLP</a:t>
            </a:r>
          </a:p>
        </p:txBody>
      </p:sp>
      <p:sp>
        <p:nvSpPr>
          <p:cNvPr id="8" name="TextBox 7">
            <a:extLst>
              <a:ext uri="{FF2B5EF4-FFF2-40B4-BE49-F238E27FC236}">
                <a16:creationId xmlns:a16="http://schemas.microsoft.com/office/drawing/2014/main" id="{ABC5CCAB-4D14-4850-9713-8A2D75CB2211}"/>
              </a:ext>
            </a:extLst>
          </p:cNvPr>
          <p:cNvSpPr txBox="1"/>
          <p:nvPr userDrawn="1"/>
        </p:nvSpPr>
        <p:spPr>
          <a:xfrm>
            <a:off x="8352243" y="6492241"/>
            <a:ext cx="422757" cy="86627"/>
          </a:xfrm>
          <a:prstGeom prst="rect">
            <a:avLst/>
          </a:prstGeom>
          <a:noFill/>
        </p:spPr>
        <p:txBody>
          <a:bodyPr wrap="square" lIns="0" tIns="0" rIns="0" bIns="0" rtlCol="0">
            <a:spAutoFit/>
          </a:bodyPr>
          <a:lstStyle/>
          <a:p>
            <a:pPr algn="r"/>
            <a:fld id="{043534F5-8106-454C-A466-0C6DA036C846}" type="slidenum">
              <a:rPr kumimoji="0" lang="en-US" sz="563"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563"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291305904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hank You &amp; Contact Information">
    <p:spTree>
      <p:nvGrpSpPr>
        <p:cNvPr id="1" name=""/>
        <p:cNvGrpSpPr/>
        <p:nvPr/>
      </p:nvGrpSpPr>
      <p:grpSpPr>
        <a:xfrm>
          <a:off x="0" y="0"/>
          <a:ext cx="0" cy="0"/>
          <a:chOff x="0" y="0"/>
          <a:chExt cx="0" cy="0"/>
        </a:xfrm>
      </p:grpSpPr>
      <p:sp>
        <p:nvSpPr>
          <p:cNvPr id="7" name="TextBox 6"/>
          <p:cNvSpPr txBox="1"/>
          <p:nvPr/>
        </p:nvSpPr>
        <p:spPr>
          <a:xfrm>
            <a:off x="405000" y="6318001"/>
            <a:ext cx="8167500" cy="230832"/>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75" dirty="0"/>
              <a:t>Crowe Horwath International is a leading international network of separate and independent accounting and consulting firms that may be licensed to use "Crowe," "Crowe Horwath" or "Horwath" in connection with the provision of accounting, auditing, tax, consulting or other professional services to their clients. Crowe Horwath International itself is a nonpracticing entity and does not provide professional services in its own right. Neither Crowe Horwath International nor any member is liable or responsible for the professional services performed by any other member.</a:t>
            </a:r>
          </a:p>
          <a:p>
            <a:endParaRPr lang="en-US" sz="375" dirty="0"/>
          </a:p>
          <a:p>
            <a:r>
              <a:rPr lang="en-US" sz="375" dirty="0"/>
              <a:t>© 2019 Crowe Horwath International.</a:t>
            </a:r>
          </a:p>
        </p:txBody>
      </p:sp>
      <p:sp>
        <p:nvSpPr>
          <p:cNvPr id="9" name="Text Placeholder 5">
            <a:extLst>
              <a:ext uri="{FF2B5EF4-FFF2-40B4-BE49-F238E27FC236}">
                <a16:creationId xmlns:a16="http://schemas.microsoft.com/office/drawing/2014/main" id="{CA9DD2C7-F2C8-469B-B601-5D1F03015097}"/>
              </a:ext>
            </a:extLst>
          </p:cNvPr>
          <p:cNvSpPr>
            <a:spLocks noGrp="1"/>
          </p:cNvSpPr>
          <p:nvPr>
            <p:ph type="body" sz="quarter" idx="10" hasCustomPrompt="1"/>
          </p:nvPr>
        </p:nvSpPr>
        <p:spPr>
          <a:xfrm>
            <a:off x="405000" y="2971800"/>
            <a:ext cx="3171825" cy="3124200"/>
          </a:xfrm>
        </p:spPr>
        <p:txBody>
          <a:bodyPr/>
          <a:lstStyle>
            <a:lvl1pPr marL="0" indent="0">
              <a:buFontTx/>
              <a:buNone/>
              <a:defRPr sz="1350"/>
            </a:lvl1pPr>
          </a:lstStyle>
          <a:p>
            <a:pPr lvl="0"/>
            <a:r>
              <a:rPr lang="en-US" dirty="0"/>
              <a:t>Click to add presenters names and contact information.</a:t>
            </a:r>
          </a:p>
        </p:txBody>
      </p:sp>
      <p:pic>
        <p:nvPicPr>
          <p:cNvPr id="10" name="Picture 9">
            <a:extLst>
              <a:ext uri="{FF2B5EF4-FFF2-40B4-BE49-F238E27FC236}">
                <a16:creationId xmlns:a16="http://schemas.microsoft.com/office/drawing/2014/main" id="{092205DD-FD93-4F7C-93D0-A9B4B7B965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5001" y="540001"/>
            <a:ext cx="1600199" cy="338433"/>
          </a:xfrm>
          <a:prstGeom prst="rect">
            <a:avLst/>
          </a:prstGeom>
        </p:spPr>
      </p:pic>
      <p:sp>
        <p:nvSpPr>
          <p:cNvPr id="11" name="Title 1">
            <a:extLst>
              <a:ext uri="{FF2B5EF4-FFF2-40B4-BE49-F238E27FC236}">
                <a16:creationId xmlns:a16="http://schemas.microsoft.com/office/drawing/2014/main" id="{6A64889E-E700-4ED3-BDD2-B76BED9ABC62}"/>
              </a:ext>
            </a:extLst>
          </p:cNvPr>
          <p:cNvSpPr txBox="1">
            <a:spLocks/>
          </p:cNvSpPr>
          <p:nvPr/>
        </p:nvSpPr>
        <p:spPr>
          <a:xfrm>
            <a:off x="405000" y="1752601"/>
            <a:ext cx="3171825" cy="692497"/>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kern="1200" baseline="0">
                <a:solidFill>
                  <a:schemeClr val="tx1"/>
                </a:solidFill>
                <a:latin typeface="+mj-lt"/>
                <a:ea typeface="+mj-ea"/>
                <a:cs typeface="+mj-cs"/>
              </a:defRPr>
            </a:lvl1pPr>
          </a:lstStyle>
          <a:p>
            <a:r>
              <a:rPr lang="en-US" sz="4500" dirty="0">
                <a:solidFill>
                  <a:srgbClr val="000000"/>
                </a:solidFill>
              </a:rPr>
              <a:t>T</a:t>
            </a:r>
            <a:r>
              <a:rPr lang="en-US" sz="4500" spc="-225" dirty="0">
                <a:solidFill>
                  <a:srgbClr val="000000"/>
                </a:solidFill>
              </a:rPr>
              <a:t>hank you</a:t>
            </a:r>
          </a:p>
        </p:txBody>
      </p:sp>
    </p:spTree>
    <p:extLst>
      <p:ext uri="{BB962C8B-B14F-4D97-AF65-F5344CB8AC3E}">
        <p14:creationId xmlns:p14="http://schemas.microsoft.com/office/powerpoint/2010/main" val="33035450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5000" y="457201"/>
            <a:ext cx="8370000" cy="369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5000" y="1752600"/>
            <a:ext cx="4057650" cy="4556760"/>
          </a:xfrm>
        </p:spPr>
        <p:txBody>
          <a:bodyPr/>
          <a:lstStyle>
            <a:lvl1pPr>
              <a:defRPr sz="1500"/>
            </a:lvl1pPr>
            <a:lvl2pPr>
              <a:defRPr sz="1500"/>
            </a:lvl2pPr>
            <a:lvl3pPr>
              <a:defRPr sz="1500"/>
            </a:lvl3pPr>
            <a:lvl4pPr>
              <a:defRPr sz="1500"/>
            </a:lvl4pPr>
            <a:lvl5pPr>
              <a:defRPr sz="1500"/>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676" y="1752600"/>
            <a:ext cx="4059325" cy="4556760"/>
          </a:xfrm>
        </p:spPr>
        <p:txBody>
          <a:bodyPr/>
          <a:lstStyle>
            <a:lvl1pPr>
              <a:defRPr sz="1500"/>
            </a:lvl1pPr>
            <a:lvl2pPr>
              <a:defRPr sz="1500"/>
            </a:lvl2pPr>
            <a:lvl3pPr>
              <a:defRPr sz="1500"/>
            </a:lvl3pPr>
            <a:lvl4pPr>
              <a:defRPr sz="1500"/>
            </a:lvl4pPr>
            <a:lvl5pPr>
              <a:defRPr sz="1500"/>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561025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5000" y="457201"/>
            <a:ext cx="8370000" cy="36933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05000" y="1752600"/>
            <a:ext cx="4046220" cy="307777"/>
          </a:xfrm>
        </p:spPr>
        <p:txBody>
          <a:bodyPr anchor="b"/>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05000" y="2194560"/>
            <a:ext cx="4046220" cy="4114800"/>
          </a:xfrm>
        </p:spPr>
        <p:txBody>
          <a:bodyPr/>
          <a:lstStyle>
            <a:lvl1pPr>
              <a:defRPr sz="1350"/>
            </a:lvl1pPr>
            <a:lvl2pPr>
              <a:defRPr sz="1350"/>
            </a:lvl2pPr>
            <a:lvl3pPr>
              <a:defRPr sz="1350"/>
            </a:lvl3pPr>
            <a:lvl4pPr>
              <a:defRPr sz="1350"/>
            </a:lvl4pPr>
            <a:lvl5pPr>
              <a:defRPr sz="135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8780" y="1775949"/>
            <a:ext cx="4046220" cy="307777"/>
          </a:xfrm>
        </p:spPr>
        <p:txBody>
          <a:bodyPr anchor="b"/>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728780" y="2194560"/>
            <a:ext cx="4046220" cy="4114800"/>
          </a:xfrm>
        </p:spPr>
        <p:txBody>
          <a:bodyPr/>
          <a:lstStyle>
            <a:lvl1pPr>
              <a:defRPr sz="1350"/>
            </a:lvl1pPr>
            <a:lvl2pPr>
              <a:defRPr sz="1350"/>
            </a:lvl2pPr>
            <a:lvl3pPr>
              <a:defRPr sz="1350"/>
            </a:lvl3pPr>
            <a:lvl4pPr>
              <a:defRPr sz="1350"/>
            </a:lvl4pPr>
            <a:lvl5pPr>
              <a:defRPr sz="135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0418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5000" y="457201"/>
            <a:ext cx="8370000" cy="369332"/>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405000" y="1800000"/>
            <a:ext cx="8370000" cy="4500000"/>
          </a:xfrm>
          <a:prstGeom prst="rect">
            <a:avLst/>
          </a:prstGeom>
        </p:spPr>
        <p:txBody>
          <a:bodyPr vert="horz" wrap="square"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4"/>
          <p:cNvSpPr>
            <a:spLocks noChangeShapeType="1"/>
          </p:cNvSpPr>
          <p:nvPr/>
        </p:nvSpPr>
        <p:spPr bwMode="auto">
          <a:xfrm>
            <a:off x="405000" y="1260000"/>
            <a:ext cx="8370000" cy="0"/>
          </a:xfrm>
          <a:prstGeom prst="line">
            <a:avLst/>
          </a:prstGeom>
          <a:noFill/>
          <a:ln w="12700">
            <a:solidFill>
              <a:srgbClr val="FDB913"/>
            </a:solidFill>
            <a:round/>
            <a:headEnd type="oval" w="sm" len="sm"/>
            <a:tailEnd type="oval" w="sm" len="sm"/>
          </a:ln>
          <a:effectLst/>
        </p:spPr>
        <p:txBody>
          <a:bodyPr/>
          <a:lstStyle/>
          <a:p>
            <a:pPr>
              <a:defRPr/>
            </a:pPr>
            <a:endParaRPr lang="en-US" sz="1013" dirty="0"/>
          </a:p>
        </p:txBody>
      </p:sp>
      <p:sp>
        <p:nvSpPr>
          <p:cNvPr id="4" name="TextBox 3"/>
          <p:cNvSpPr txBox="1"/>
          <p:nvPr/>
        </p:nvSpPr>
        <p:spPr>
          <a:xfrm>
            <a:off x="405001" y="6523913"/>
            <a:ext cx="613951" cy="86627"/>
          </a:xfrm>
          <a:prstGeom prst="rect">
            <a:avLst/>
          </a:prstGeom>
          <a:noFill/>
        </p:spPr>
        <p:txBody>
          <a:bodyPr wrap="none" lIns="0" tIns="0" rIns="0" bIns="0" rtlCol="0">
            <a:spAutoFit/>
          </a:bodyPr>
          <a:lstStyle/>
          <a:p>
            <a:pPr rtl="0"/>
            <a:r>
              <a:rPr lang="en-US" sz="563" b="0" i="0" u="none" strike="noStrike" kern="1200" baseline="0" dirty="0">
                <a:solidFill>
                  <a:schemeClr val="tx1"/>
                </a:solidFill>
                <a:latin typeface="+mn-lt"/>
                <a:ea typeface="+mn-ea"/>
                <a:cs typeface="+mn-cs"/>
              </a:rPr>
              <a:t>© 2019 Crowe LLP</a:t>
            </a:r>
          </a:p>
        </p:txBody>
      </p:sp>
      <p:sp>
        <p:nvSpPr>
          <p:cNvPr id="6" name="TextBox 5">
            <a:extLst>
              <a:ext uri="{FF2B5EF4-FFF2-40B4-BE49-F238E27FC236}">
                <a16:creationId xmlns:a16="http://schemas.microsoft.com/office/drawing/2014/main" id="{5E17B961-3CA3-4520-9A64-79F3880ABCBB}"/>
              </a:ext>
            </a:extLst>
          </p:cNvPr>
          <p:cNvSpPr txBox="1"/>
          <p:nvPr/>
        </p:nvSpPr>
        <p:spPr>
          <a:xfrm>
            <a:off x="8352243" y="6492241"/>
            <a:ext cx="422757" cy="86627"/>
          </a:xfrm>
          <a:prstGeom prst="rect">
            <a:avLst/>
          </a:prstGeom>
          <a:noFill/>
        </p:spPr>
        <p:txBody>
          <a:bodyPr wrap="square" lIns="0" tIns="0" rIns="0" bIns="0" rtlCol="0">
            <a:spAutoFit/>
          </a:bodyPr>
          <a:lstStyle/>
          <a:p>
            <a:pPr algn="r"/>
            <a:fld id="{043534F5-8106-454C-A466-0C6DA036C846}" type="slidenum">
              <a:rPr kumimoji="0" lang="en-US" sz="563"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563"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4225335485"/>
      </p:ext>
    </p:extLst>
  </p:cSld>
  <p:clrMap bg1="lt1" tx1="dk1" bg2="lt2" tx2="dk2" accent1="accent1" accent2="accent2" accent3="accent3" accent4="accent4" accent5="accent5" accent6="accent6" hlink="hlink" folHlink="folHlink"/>
  <p:sldLayoutIdLst>
    <p:sldLayoutId id="2147483777"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5" r:id="rId11"/>
    <p:sldLayoutId id="2147483778" r:id="rId12"/>
  </p:sldLayoutIdLst>
  <p:hf sldNum="0" hdr="0" ftr="0" dt="0"/>
  <p:txStyles>
    <p:titleStyle>
      <a:lvl1pPr algn="l" defTabSz="514350" rtl="0" eaLnBrk="1" latinLnBrk="0" hangingPunct="1">
        <a:spcBef>
          <a:spcPct val="0"/>
        </a:spcBef>
        <a:buNone/>
        <a:defRPr sz="2400" b="1" kern="1200" baseline="0">
          <a:solidFill>
            <a:schemeClr val="tx1"/>
          </a:solidFill>
          <a:latin typeface="+mj-lt"/>
          <a:ea typeface="+mj-ea"/>
          <a:cs typeface="+mj-cs"/>
        </a:defRPr>
      </a:lvl1pPr>
    </p:titleStyle>
    <p:bodyStyle>
      <a:lvl1pPr marL="134541" indent="-134541" algn="l" defTabSz="514350" rtl="0" eaLnBrk="1" latinLnBrk="0" hangingPunct="1">
        <a:spcBef>
          <a:spcPts val="450"/>
        </a:spcBef>
        <a:buClr>
          <a:schemeClr val="tx1"/>
        </a:buClr>
        <a:buSzPct val="100000"/>
        <a:buFont typeface="Arial" panose="020B0604020202020204" pitchFamily="34" charset="0"/>
        <a:buChar char="•"/>
        <a:defRPr sz="1800" kern="1200">
          <a:solidFill>
            <a:schemeClr val="tx1"/>
          </a:solidFill>
          <a:latin typeface="+mn-lt"/>
          <a:ea typeface="+mn-ea"/>
          <a:cs typeface="+mn-cs"/>
        </a:defRPr>
      </a:lvl1pPr>
      <a:lvl2pPr marL="269081" indent="-152400" algn="l" defTabSz="514350" rtl="0" eaLnBrk="1" latinLnBrk="0" hangingPunct="1">
        <a:spcBef>
          <a:spcPts val="450"/>
        </a:spcBef>
        <a:buClr>
          <a:schemeClr val="tx1"/>
        </a:buClr>
        <a:buSzPct val="100000"/>
        <a:buFont typeface="Arial" panose="020B0604020202020204" pitchFamily="34" charset="0"/>
        <a:buChar char="•"/>
        <a:defRPr sz="1800" kern="1200">
          <a:solidFill>
            <a:schemeClr val="tx1"/>
          </a:solidFill>
          <a:latin typeface="+mn-lt"/>
          <a:ea typeface="+mn-ea"/>
          <a:cs typeface="+mn-cs"/>
        </a:defRPr>
      </a:lvl2pPr>
      <a:lvl3pPr marL="334566" indent="-108347" algn="l" defTabSz="514350" rtl="0" eaLnBrk="1" latinLnBrk="0" hangingPunct="1">
        <a:spcBef>
          <a:spcPts val="450"/>
        </a:spcBef>
        <a:buClr>
          <a:schemeClr val="tx1"/>
        </a:buClr>
        <a:buSzPct val="100000"/>
        <a:buFont typeface="Arial" panose="020B0604020202020204" pitchFamily="34" charset="0"/>
        <a:buChar char="•"/>
        <a:defRPr sz="1800" kern="1200">
          <a:solidFill>
            <a:schemeClr val="tx1"/>
          </a:solidFill>
          <a:latin typeface="+mn-lt"/>
          <a:ea typeface="+mn-ea"/>
          <a:cs typeface="+mn-cs"/>
        </a:defRPr>
      </a:lvl3pPr>
      <a:lvl4pPr marL="425196" indent="-102870" algn="l" defTabSz="514350" rtl="0" eaLnBrk="1" latinLnBrk="0" hangingPunct="1">
        <a:spcBef>
          <a:spcPts val="450"/>
        </a:spcBef>
        <a:buClr>
          <a:schemeClr val="tx1"/>
        </a:buClr>
        <a:buSzPct val="100000"/>
        <a:buFont typeface="Arial" panose="020B0604020202020204" pitchFamily="34" charset="0"/>
        <a:buChar char="•"/>
        <a:defRPr sz="1800" kern="1200">
          <a:solidFill>
            <a:schemeClr val="tx1"/>
          </a:solidFill>
          <a:latin typeface="+mn-lt"/>
          <a:ea typeface="+mn-ea"/>
          <a:cs typeface="+mn-cs"/>
        </a:defRPr>
      </a:lvl4pPr>
      <a:lvl5pPr marL="521208" indent="-102870" algn="l" defTabSz="514350" rtl="0" eaLnBrk="1" latinLnBrk="0" hangingPunct="1">
        <a:spcBef>
          <a:spcPts val="450"/>
        </a:spcBef>
        <a:buClr>
          <a:schemeClr val="tx1"/>
        </a:buClr>
        <a:buSzPct val="100000"/>
        <a:buFont typeface="Arial" panose="020B0604020202020204" pitchFamily="34" charset="0"/>
        <a:buChar char="•"/>
        <a:defRPr sz="1800"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1104" userDrawn="1">
          <p15:clr>
            <a:srgbClr val="F26B43"/>
          </p15:clr>
        </p15:guide>
        <p15:guide id="3" pos="3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mailto:Pete.Mento@crowe.com" TargetMode="External"/><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Pete.Mento@crowe.com" TargetMode="External"/><Relationship Id="rId2" Type="http://schemas.openxmlformats.org/officeDocument/2006/relationships/hyperlink" Target="mailto:Christopher.Oliva@crowe.com"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409"/>
            <a:ext cx="9144000" cy="6858000"/>
          </a:xfrm>
          <a:prstGeom prst="rect">
            <a:avLst/>
          </a:prstGeom>
        </p:spPr>
      </p:pic>
      <p:sp>
        <p:nvSpPr>
          <p:cNvPr id="3" name="Title 2">
            <a:extLst>
              <a:ext uri="{FF2B5EF4-FFF2-40B4-BE49-F238E27FC236}">
                <a16:creationId xmlns:a16="http://schemas.microsoft.com/office/drawing/2014/main" id="{87A9857A-691A-44CE-8FA5-632EB909B46C}"/>
              </a:ext>
            </a:extLst>
          </p:cNvPr>
          <p:cNvSpPr>
            <a:spLocks noGrp="1"/>
          </p:cNvSpPr>
          <p:nvPr>
            <p:ph type="title"/>
          </p:nvPr>
        </p:nvSpPr>
        <p:spPr>
          <a:xfrm>
            <a:off x="675001" y="2671516"/>
            <a:ext cx="6524289" cy="1154162"/>
          </a:xfrm>
        </p:spPr>
        <p:txBody>
          <a:bodyPr/>
          <a:lstStyle/>
          <a:p>
            <a:r>
              <a:rPr lang="en-US" sz="4000" dirty="0">
                <a:solidFill>
                  <a:schemeClr val="bg1"/>
                </a:solidFill>
              </a:rPr>
              <a:t>Tax and Tariff Matters</a:t>
            </a:r>
            <a:br>
              <a:rPr lang="en-US" sz="4000" dirty="0">
                <a:solidFill>
                  <a:schemeClr val="bg1"/>
                </a:solidFill>
              </a:rPr>
            </a:br>
            <a:r>
              <a:rPr lang="en-US" sz="4000" dirty="0">
                <a:solidFill>
                  <a:schemeClr val="bg1"/>
                </a:solidFill>
              </a:rPr>
              <a:t> in the Retail Industry</a:t>
            </a:r>
          </a:p>
        </p:txBody>
      </p:sp>
      <p:sp>
        <p:nvSpPr>
          <p:cNvPr id="5" name="Text Placeholder 4">
            <a:extLst>
              <a:ext uri="{FF2B5EF4-FFF2-40B4-BE49-F238E27FC236}">
                <a16:creationId xmlns:a16="http://schemas.microsoft.com/office/drawing/2014/main" id="{A5AF510D-DCAC-4533-89B2-C3BA2030FF0F}"/>
              </a:ext>
            </a:extLst>
          </p:cNvPr>
          <p:cNvSpPr>
            <a:spLocks noGrp="1"/>
          </p:cNvSpPr>
          <p:nvPr>
            <p:ph type="body" sz="quarter" idx="11"/>
          </p:nvPr>
        </p:nvSpPr>
        <p:spPr>
          <a:xfrm>
            <a:off x="675001" y="4093941"/>
            <a:ext cx="3816011" cy="1300356"/>
          </a:xfrm>
        </p:spPr>
        <p:txBody>
          <a:bodyPr/>
          <a:lstStyle/>
          <a:p>
            <a:r>
              <a:rPr lang="en-US" dirty="0">
                <a:solidFill>
                  <a:schemeClr val="bg1"/>
                </a:solidFill>
              </a:rPr>
              <a:t>Christopher Oliva</a:t>
            </a:r>
          </a:p>
          <a:p>
            <a:r>
              <a:rPr lang="en-US" dirty="0">
                <a:solidFill>
                  <a:schemeClr val="bg1"/>
                </a:solidFill>
              </a:rPr>
              <a:t>Pete Mento</a:t>
            </a:r>
          </a:p>
          <a:p>
            <a:r>
              <a:rPr lang="en-US" dirty="0">
                <a:solidFill>
                  <a:schemeClr val="bg1"/>
                </a:solidFill>
              </a:rPr>
              <a:t>Selena Schneider</a:t>
            </a:r>
          </a:p>
          <a:p>
            <a:endParaRPr lang="en-US" dirty="0">
              <a:solidFill>
                <a:schemeClr val="bg1"/>
              </a:solidFill>
            </a:endParaRPr>
          </a:p>
        </p:txBody>
      </p:sp>
      <p:sp>
        <p:nvSpPr>
          <p:cNvPr id="6" name="Text Placeholder 5">
            <a:extLst>
              <a:ext uri="{FF2B5EF4-FFF2-40B4-BE49-F238E27FC236}">
                <a16:creationId xmlns:a16="http://schemas.microsoft.com/office/drawing/2014/main" id="{FAE75A4E-6BB9-4FB5-B2B1-51F8F8EC418B}"/>
              </a:ext>
            </a:extLst>
          </p:cNvPr>
          <p:cNvSpPr>
            <a:spLocks noGrp="1"/>
          </p:cNvSpPr>
          <p:nvPr>
            <p:ph type="body" sz="quarter" idx="12"/>
          </p:nvPr>
        </p:nvSpPr>
        <p:spPr>
          <a:xfrm>
            <a:off x="675001" y="5662560"/>
            <a:ext cx="3816011" cy="276999"/>
          </a:xfrm>
        </p:spPr>
        <p:txBody>
          <a:bodyPr/>
          <a:lstStyle/>
          <a:p>
            <a:r>
              <a:rPr lang="en-US" dirty="0">
                <a:solidFill>
                  <a:schemeClr val="bg1"/>
                </a:solidFill>
              </a:rPr>
              <a:t>November 5</a:t>
            </a:r>
            <a:r>
              <a:rPr lang="en-US" baseline="30000" dirty="0">
                <a:solidFill>
                  <a:schemeClr val="bg1"/>
                </a:solidFill>
              </a:rPr>
              <a:t>th</a:t>
            </a:r>
            <a:r>
              <a:rPr lang="en-US" dirty="0">
                <a:solidFill>
                  <a:schemeClr val="bg1"/>
                </a:solidFill>
              </a:rPr>
              <a:t>, 2019</a:t>
            </a:r>
          </a:p>
        </p:txBody>
      </p:sp>
    </p:spTree>
    <p:extLst>
      <p:ext uri="{BB962C8B-B14F-4D97-AF65-F5344CB8AC3E}">
        <p14:creationId xmlns:p14="http://schemas.microsoft.com/office/powerpoint/2010/main" val="3867959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Final Regulations – Bonus Depreciation (IRC Sec. 168(k))</a:t>
            </a:r>
          </a:p>
        </p:txBody>
      </p:sp>
      <p:sp>
        <p:nvSpPr>
          <p:cNvPr id="3" name="Content Placeholder 2"/>
          <p:cNvSpPr>
            <a:spLocks noGrp="1"/>
          </p:cNvSpPr>
          <p:nvPr>
            <p:ph idx="1"/>
          </p:nvPr>
        </p:nvSpPr>
        <p:spPr/>
        <p:txBody>
          <a:bodyPr/>
          <a:lstStyle/>
          <a:p>
            <a:r>
              <a:rPr lang="en-US" dirty="0"/>
              <a:t>Amended Tax Return/Change in Accounting Method Possibilities</a:t>
            </a:r>
          </a:p>
          <a:p>
            <a:pPr lvl="1"/>
            <a:r>
              <a:rPr lang="en-US" dirty="0"/>
              <a:t>Many taxpayers filed their tax returns prior to Final Regulations being released on September 13, 2019</a:t>
            </a:r>
          </a:p>
          <a:p>
            <a:pPr lvl="1"/>
            <a:r>
              <a:rPr lang="en-US" dirty="0"/>
              <a:t>Taxpayers that would have benefited from the change in Final Regulations have two options:</a:t>
            </a:r>
          </a:p>
          <a:p>
            <a:pPr lvl="2"/>
            <a:r>
              <a:rPr lang="en-US" dirty="0"/>
              <a:t>File an Amended tax return for 2018</a:t>
            </a:r>
          </a:p>
          <a:p>
            <a:pPr lvl="2"/>
            <a:r>
              <a:rPr lang="en-US" dirty="0"/>
              <a:t>File an accounting method change for the change in bonus depreciation rate with their 2019 tax return</a:t>
            </a:r>
          </a:p>
        </p:txBody>
      </p:sp>
    </p:spTree>
    <p:extLst>
      <p:ext uri="{BB962C8B-B14F-4D97-AF65-F5344CB8AC3E}">
        <p14:creationId xmlns:p14="http://schemas.microsoft.com/office/powerpoint/2010/main" val="4177248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04133" y="2552700"/>
            <a:ext cx="7114405" cy="1752600"/>
          </a:xfrm>
        </p:spPr>
        <p:txBody>
          <a:bodyPr/>
          <a:lstStyle/>
          <a:p>
            <a:pPr>
              <a:buClr>
                <a:srgbClr val="000000"/>
              </a:buClr>
            </a:pPr>
            <a:r>
              <a:rPr lang="en-US" sz="3200" kern="0" spc="-17" dirty="0">
                <a:solidFill>
                  <a:srgbClr val="000000"/>
                </a:solidFill>
              </a:rPr>
              <a:t>Life After </a:t>
            </a:r>
            <a:r>
              <a:rPr lang="en-US" sz="3200" i="1" kern="0" spc="-17" dirty="0">
                <a:solidFill>
                  <a:srgbClr val="000000"/>
                </a:solidFill>
              </a:rPr>
              <a:t>Wayfair</a:t>
            </a:r>
            <a:r>
              <a:rPr lang="en-US" sz="3200" kern="0" spc="-17" dirty="0">
                <a:solidFill>
                  <a:srgbClr val="000000"/>
                </a:solidFill>
              </a:rPr>
              <a:t> – Responsible Person Impact</a:t>
            </a:r>
          </a:p>
        </p:txBody>
      </p:sp>
    </p:spTree>
    <p:extLst>
      <p:ext uri="{BB962C8B-B14F-4D97-AF65-F5344CB8AC3E}">
        <p14:creationId xmlns:p14="http://schemas.microsoft.com/office/powerpoint/2010/main" val="3028217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Wayfair Review</a:t>
            </a:r>
          </a:p>
        </p:txBody>
      </p:sp>
      <p:sp>
        <p:nvSpPr>
          <p:cNvPr id="3" name="Content Placeholder 2"/>
          <p:cNvSpPr>
            <a:spLocks noGrp="1"/>
          </p:cNvSpPr>
          <p:nvPr>
            <p:ph idx="1"/>
          </p:nvPr>
        </p:nvSpPr>
        <p:spPr/>
        <p:txBody>
          <a:bodyPr/>
          <a:lstStyle/>
          <a:p>
            <a:r>
              <a:rPr lang="en-US" dirty="0"/>
              <a:t>June 2018 – Supreme Court Case – </a:t>
            </a:r>
            <a:r>
              <a:rPr lang="en-US" i="1" dirty="0"/>
              <a:t>South Dakota v. Wayfair, Inc.</a:t>
            </a:r>
          </a:p>
          <a:p>
            <a:pPr lvl="1"/>
            <a:r>
              <a:rPr lang="en-US" dirty="0"/>
              <a:t>Sales and Use Tax - Economic Nexus – Interstate Sales</a:t>
            </a:r>
          </a:p>
          <a:p>
            <a:pPr lvl="1"/>
            <a:r>
              <a:rPr lang="en-US" dirty="0"/>
              <a:t>Move away from “physical presence” towards “substantial nexus”</a:t>
            </a:r>
          </a:p>
          <a:p>
            <a:pPr lvl="1"/>
            <a:r>
              <a:rPr lang="en-US" dirty="0"/>
              <a:t>Established when a taxpayer “avails itself of the substantial privilege of carrying on business” in the jurisdiction</a:t>
            </a:r>
          </a:p>
          <a:p>
            <a:pPr lvl="1"/>
            <a:r>
              <a:rPr lang="en-US" dirty="0"/>
              <a:t>Threshold established is at least 200 transactions or at least $100,000 of sales in the state, on an annual basis</a:t>
            </a:r>
          </a:p>
          <a:p>
            <a:pPr lvl="1"/>
            <a:r>
              <a:rPr lang="en-US" dirty="0"/>
              <a:t>Since the ruling in June 2018, the District of Columbia and all 45 states with Sales taxes have enacted or are expected to enact nexus rules similar to those in South Dakota (some with different thresholds and effective dates)</a:t>
            </a:r>
          </a:p>
          <a:p>
            <a:pPr lvl="1"/>
            <a:r>
              <a:rPr lang="en-US" dirty="0"/>
              <a:t>Online Retail sales of tangible goods, digital goods and services</a:t>
            </a:r>
          </a:p>
        </p:txBody>
      </p:sp>
    </p:spTree>
    <p:extLst>
      <p:ext uri="{BB962C8B-B14F-4D97-AF65-F5344CB8AC3E}">
        <p14:creationId xmlns:p14="http://schemas.microsoft.com/office/powerpoint/2010/main" val="434498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45C24-E49F-4271-BBD5-B762BE94BB08}"/>
              </a:ext>
            </a:extLst>
          </p:cNvPr>
          <p:cNvSpPr>
            <a:spLocks noGrp="1"/>
          </p:cNvSpPr>
          <p:nvPr>
            <p:ph type="title"/>
          </p:nvPr>
        </p:nvSpPr>
        <p:spPr/>
        <p:txBody>
          <a:bodyPr/>
          <a:lstStyle/>
          <a:p>
            <a:r>
              <a:rPr lang="en-US" dirty="0"/>
              <a:t>Responsible Person</a:t>
            </a:r>
          </a:p>
        </p:txBody>
      </p:sp>
      <p:sp>
        <p:nvSpPr>
          <p:cNvPr id="3" name="Text Placeholder 2">
            <a:extLst>
              <a:ext uri="{FF2B5EF4-FFF2-40B4-BE49-F238E27FC236}">
                <a16:creationId xmlns:a16="http://schemas.microsoft.com/office/drawing/2014/main" id="{BE3288AF-0786-4A72-B6FF-D41AED325CEF}"/>
              </a:ext>
            </a:extLst>
          </p:cNvPr>
          <p:cNvSpPr>
            <a:spLocks noGrp="1"/>
          </p:cNvSpPr>
          <p:nvPr>
            <p:ph type="body" sz="quarter" idx="10"/>
          </p:nvPr>
        </p:nvSpPr>
        <p:spPr/>
        <p:txBody>
          <a:bodyPr/>
          <a:lstStyle/>
          <a:p>
            <a:r>
              <a:rPr lang="en-US" sz="1600" dirty="0"/>
              <a:t>Responsible Person Rules</a:t>
            </a:r>
            <a:endParaRPr lang="en-US" sz="1600" i="1" dirty="0"/>
          </a:p>
          <a:p>
            <a:pPr lvl="1"/>
            <a:r>
              <a:rPr lang="en-US" sz="1600" dirty="0"/>
              <a:t>Sales and Use taxes are taxes collected on behalf of the purchaser, by the seller, that will ultimately be remitted to the relevant jurisdiction in satisfaction of the tax due</a:t>
            </a:r>
          </a:p>
          <a:p>
            <a:pPr lvl="1"/>
            <a:r>
              <a:rPr lang="en-US" sz="1600" dirty="0"/>
              <a:t>Tax liability does not increase for the seller, however, the collection and remittance obligation is transferred from the customer to the seller</a:t>
            </a:r>
          </a:p>
          <a:p>
            <a:pPr lvl="1"/>
            <a:r>
              <a:rPr lang="en-US" sz="1600" dirty="0"/>
              <a:t>All states with Sales and Use tax have rules that impose responsibility for tax liabilities on certain parties when their associated business cannot satisfy their obligations (i.e., Responsible Persons)</a:t>
            </a:r>
          </a:p>
          <a:p>
            <a:pPr lvl="1"/>
            <a:r>
              <a:rPr lang="en-US" sz="1600" dirty="0"/>
              <a:t>Responsible Person may include (in New York for example):</a:t>
            </a:r>
          </a:p>
          <a:p>
            <a:pPr lvl="2"/>
            <a:r>
              <a:rPr lang="en-US" sz="1600" dirty="0"/>
              <a:t>Officer/Director/Employee of a Corporation or Dissolved Corporation, Partnership or Limited Liability Company (LLC) who as such is under a duty to act for such entity IN COMPLYING WITH ANY REQUIREMENT of Sales and Use Taxes</a:t>
            </a:r>
          </a:p>
          <a:p>
            <a:pPr lvl="2"/>
            <a:r>
              <a:rPr lang="en-US" sz="1600" dirty="0"/>
              <a:t>Any Partner/Member of a Partnership/LLC</a:t>
            </a:r>
          </a:p>
          <a:p>
            <a:pPr lvl="2"/>
            <a:r>
              <a:rPr lang="en-US" sz="1600" dirty="0"/>
              <a:t>Personally liable in New York for Sales and Use Taxes imposed, collected or required to be collected</a:t>
            </a:r>
          </a:p>
          <a:p>
            <a:pPr lvl="2"/>
            <a:endParaRPr lang="en-US" sz="1600" dirty="0"/>
          </a:p>
          <a:p>
            <a:pPr lvl="1"/>
            <a:endParaRPr lang="en-US" sz="1600" dirty="0"/>
          </a:p>
        </p:txBody>
      </p:sp>
    </p:spTree>
    <p:extLst>
      <p:ext uri="{BB962C8B-B14F-4D97-AF65-F5344CB8AC3E}">
        <p14:creationId xmlns:p14="http://schemas.microsoft.com/office/powerpoint/2010/main" val="2045613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45C24-E49F-4271-BBD5-B762BE94BB08}"/>
              </a:ext>
            </a:extLst>
          </p:cNvPr>
          <p:cNvSpPr>
            <a:spLocks noGrp="1"/>
          </p:cNvSpPr>
          <p:nvPr>
            <p:ph type="title"/>
          </p:nvPr>
        </p:nvSpPr>
        <p:spPr/>
        <p:txBody>
          <a:bodyPr/>
          <a:lstStyle/>
          <a:p>
            <a:r>
              <a:rPr lang="en-US" dirty="0"/>
              <a:t>Responsible Person</a:t>
            </a:r>
          </a:p>
        </p:txBody>
      </p:sp>
      <p:sp>
        <p:nvSpPr>
          <p:cNvPr id="3" name="Text Placeholder 2">
            <a:extLst>
              <a:ext uri="{FF2B5EF4-FFF2-40B4-BE49-F238E27FC236}">
                <a16:creationId xmlns:a16="http://schemas.microsoft.com/office/drawing/2014/main" id="{BE3288AF-0786-4A72-B6FF-D41AED325CEF}"/>
              </a:ext>
            </a:extLst>
          </p:cNvPr>
          <p:cNvSpPr>
            <a:spLocks noGrp="1"/>
          </p:cNvSpPr>
          <p:nvPr>
            <p:ph type="body" sz="quarter" idx="10"/>
          </p:nvPr>
        </p:nvSpPr>
        <p:spPr/>
        <p:txBody>
          <a:bodyPr/>
          <a:lstStyle/>
          <a:p>
            <a:pPr marL="134541" lvl="2" indent="-134541"/>
            <a:r>
              <a:rPr lang="en-US" sz="1400" dirty="0"/>
              <a:t>Relevant factors when determining whether a specific individual is a responsible person for New York law include:</a:t>
            </a:r>
          </a:p>
          <a:p>
            <a:pPr lvl="1"/>
            <a:r>
              <a:rPr lang="en-US" sz="1400" dirty="0"/>
              <a:t>Actively involved in operating the business on a regular basis</a:t>
            </a:r>
          </a:p>
          <a:p>
            <a:pPr lvl="1"/>
            <a:r>
              <a:rPr lang="en-US" sz="1400" dirty="0"/>
              <a:t>Involved in deciding which financial obligations are paid</a:t>
            </a:r>
          </a:p>
          <a:p>
            <a:pPr lvl="1"/>
            <a:r>
              <a:rPr lang="en-US" sz="1400" dirty="0"/>
              <a:t>Involved in personnel activity (hiring/firing employees)</a:t>
            </a:r>
          </a:p>
          <a:p>
            <a:pPr lvl="1"/>
            <a:r>
              <a:rPr lang="en-US" sz="1400" dirty="0"/>
              <a:t>Has check signing authority</a:t>
            </a:r>
          </a:p>
          <a:p>
            <a:pPr lvl="1"/>
            <a:r>
              <a:rPr lang="en-US" sz="1400" dirty="0"/>
              <a:t>Prepares tax returns</a:t>
            </a:r>
          </a:p>
          <a:p>
            <a:pPr lvl="1"/>
            <a:r>
              <a:rPr lang="en-US" sz="1400" dirty="0"/>
              <a:t>Is a Tax Manager/General Manager</a:t>
            </a:r>
          </a:p>
          <a:p>
            <a:pPr lvl="1"/>
            <a:r>
              <a:rPr lang="en-US" sz="1400" dirty="0"/>
              <a:t>Is a Corporate Officer</a:t>
            </a:r>
          </a:p>
          <a:p>
            <a:pPr marL="116681" lvl="1" indent="0">
              <a:buNone/>
            </a:pPr>
            <a:endParaRPr lang="en-US" sz="1000" dirty="0"/>
          </a:p>
          <a:p>
            <a:pPr marL="134541" lvl="2" indent="-134541"/>
            <a:r>
              <a:rPr lang="en-US" sz="1400" dirty="0"/>
              <a:t>Significant personal liability could arise</a:t>
            </a:r>
          </a:p>
          <a:p>
            <a:pPr marL="0" lvl="2" indent="0">
              <a:buNone/>
            </a:pPr>
            <a:endParaRPr lang="en-US" sz="1000" dirty="0"/>
          </a:p>
          <a:p>
            <a:pPr marL="134541" lvl="2" indent="-134541"/>
            <a:r>
              <a:rPr lang="en-US" sz="1400" dirty="0"/>
              <a:t>Every state is different, so each state needs to be considered </a:t>
            </a:r>
          </a:p>
          <a:p>
            <a:pPr marL="0" lvl="2" indent="0">
              <a:buNone/>
            </a:pPr>
            <a:endParaRPr lang="en-US" sz="1000" dirty="0"/>
          </a:p>
          <a:p>
            <a:pPr marL="134541" lvl="2" indent="-134541"/>
            <a:r>
              <a:rPr lang="en-US" sz="1400" dirty="0"/>
              <a:t>Post-Wayfair environment requires immediate analysis and evaluation of historical and prospective nexus review</a:t>
            </a:r>
          </a:p>
          <a:p>
            <a:pPr marL="226219" lvl="2" indent="0">
              <a:buNone/>
            </a:pPr>
            <a:endParaRPr lang="en-US" sz="1350" dirty="0"/>
          </a:p>
        </p:txBody>
      </p:sp>
    </p:spTree>
    <p:extLst>
      <p:ext uri="{BB962C8B-B14F-4D97-AF65-F5344CB8AC3E}">
        <p14:creationId xmlns:p14="http://schemas.microsoft.com/office/powerpoint/2010/main" val="479256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buClr>
                <a:srgbClr val="000000"/>
              </a:buClr>
            </a:pPr>
            <a:r>
              <a:rPr lang="en-US" kern="0" spc="-17" dirty="0">
                <a:solidFill>
                  <a:srgbClr val="000000"/>
                </a:solidFill>
              </a:rPr>
              <a:t>Partnership Items</a:t>
            </a:r>
          </a:p>
        </p:txBody>
      </p:sp>
    </p:spTree>
    <p:extLst>
      <p:ext uri="{BB962C8B-B14F-4D97-AF65-F5344CB8AC3E}">
        <p14:creationId xmlns:p14="http://schemas.microsoft.com/office/powerpoint/2010/main" val="3155446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CFF8-2E2C-48C0-8815-AC88C00DC22C}"/>
              </a:ext>
            </a:extLst>
          </p:cNvPr>
          <p:cNvSpPr>
            <a:spLocks noGrp="1"/>
          </p:cNvSpPr>
          <p:nvPr>
            <p:ph type="title"/>
          </p:nvPr>
        </p:nvSpPr>
        <p:spPr/>
        <p:txBody>
          <a:bodyPr/>
          <a:lstStyle/>
          <a:p>
            <a:r>
              <a:rPr lang="en-US" dirty="0"/>
              <a:t>Partnership Basis Reporting</a:t>
            </a:r>
          </a:p>
        </p:txBody>
      </p:sp>
      <p:sp>
        <p:nvSpPr>
          <p:cNvPr id="3" name="Text Placeholder 2">
            <a:extLst>
              <a:ext uri="{FF2B5EF4-FFF2-40B4-BE49-F238E27FC236}">
                <a16:creationId xmlns:a16="http://schemas.microsoft.com/office/drawing/2014/main" id="{06494438-C8FA-4155-A166-1E3DC4DA1E95}"/>
              </a:ext>
            </a:extLst>
          </p:cNvPr>
          <p:cNvSpPr>
            <a:spLocks noGrp="1"/>
          </p:cNvSpPr>
          <p:nvPr>
            <p:ph type="body" sz="quarter" idx="10"/>
          </p:nvPr>
        </p:nvSpPr>
        <p:spPr>
          <a:xfrm>
            <a:off x="405000" y="2207250"/>
            <a:ext cx="4101686" cy="3375000"/>
          </a:xfrm>
        </p:spPr>
        <p:txBody>
          <a:bodyPr/>
          <a:lstStyle/>
          <a:p>
            <a:r>
              <a:rPr lang="en-US" dirty="0"/>
              <a:t>Partnerships have the option of reporting a partner’s capital account on their K-1 on a variety of methods.</a:t>
            </a:r>
          </a:p>
          <a:p>
            <a:endParaRPr lang="en-US" dirty="0"/>
          </a:p>
          <a:p>
            <a:r>
              <a:rPr lang="en-US" dirty="0"/>
              <a:t>IRS concerned that it does not have the appropriate tax basis information on partnerships that do not report capital accounts on a tax basis.</a:t>
            </a:r>
          </a:p>
        </p:txBody>
      </p:sp>
      <p:pic>
        <p:nvPicPr>
          <p:cNvPr id="4" name="Picture 3">
            <a:extLst>
              <a:ext uri="{FF2B5EF4-FFF2-40B4-BE49-F238E27FC236}">
                <a16:creationId xmlns:a16="http://schemas.microsoft.com/office/drawing/2014/main" id="{CD984D47-7B8F-4838-B46C-EB9E2FB73719}"/>
              </a:ext>
            </a:extLst>
          </p:cNvPr>
          <p:cNvPicPr>
            <a:picLocks noChangeAspect="1"/>
          </p:cNvPicPr>
          <p:nvPr/>
        </p:nvPicPr>
        <p:blipFill>
          <a:blip r:embed="rId2"/>
          <a:stretch>
            <a:fillRect/>
          </a:stretch>
        </p:blipFill>
        <p:spPr>
          <a:xfrm>
            <a:off x="4703371" y="2411341"/>
            <a:ext cx="4332563" cy="2507270"/>
          </a:xfrm>
          <a:prstGeom prst="rect">
            <a:avLst/>
          </a:prstGeom>
        </p:spPr>
      </p:pic>
    </p:spTree>
    <p:extLst>
      <p:ext uri="{BB962C8B-B14F-4D97-AF65-F5344CB8AC3E}">
        <p14:creationId xmlns:p14="http://schemas.microsoft.com/office/powerpoint/2010/main" val="1133035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E01CF-3B91-4FA6-811C-CFCD36016070}"/>
              </a:ext>
            </a:extLst>
          </p:cNvPr>
          <p:cNvSpPr>
            <a:spLocks noGrp="1"/>
          </p:cNvSpPr>
          <p:nvPr>
            <p:ph type="title"/>
          </p:nvPr>
        </p:nvSpPr>
        <p:spPr/>
        <p:txBody>
          <a:bodyPr/>
          <a:lstStyle/>
          <a:p>
            <a:r>
              <a:rPr lang="en-US" dirty="0"/>
              <a:t>Partnership Basis Reporting</a:t>
            </a:r>
          </a:p>
        </p:txBody>
      </p:sp>
      <p:sp>
        <p:nvSpPr>
          <p:cNvPr id="3" name="Text Placeholder 2">
            <a:extLst>
              <a:ext uri="{FF2B5EF4-FFF2-40B4-BE49-F238E27FC236}">
                <a16:creationId xmlns:a16="http://schemas.microsoft.com/office/drawing/2014/main" id="{0EAA2134-6E50-4080-8661-A85CA41CB9EC}"/>
              </a:ext>
            </a:extLst>
          </p:cNvPr>
          <p:cNvSpPr>
            <a:spLocks noGrp="1"/>
          </p:cNvSpPr>
          <p:nvPr>
            <p:ph type="body" sz="quarter" idx="10"/>
          </p:nvPr>
        </p:nvSpPr>
        <p:spPr/>
        <p:txBody>
          <a:bodyPr/>
          <a:lstStyle/>
          <a:p>
            <a:r>
              <a:rPr lang="en-US" dirty="0"/>
              <a:t>The 2018 instructions to IRS form 1065, Schedule K-1 added a new requirement for the partnership to make additional disclosures regarding each partner’s tax basis capital if:</a:t>
            </a:r>
          </a:p>
          <a:p>
            <a:pPr marL="116681" lvl="1" indent="0">
              <a:buNone/>
            </a:pPr>
            <a:endParaRPr lang="en-US" sz="1000" dirty="0"/>
          </a:p>
          <a:p>
            <a:pPr lvl="1"/>
            <a:r>
              <a:rPr lang="en-US" dirty="0"/>
              <a:t>The capital accounts are not reflected on a tax basis, and</a:t>
            </a:r>
          </a:p>
          <a:p>
            <a:pPr lvl="1"/>
            <a:r>
              <a:rPr lang="en-US" dirty="0"/>
              <a:t>The partner’s tax basis capital at the beginning or end of the tax year is negative.</a:t>
            </a:r>
          </a:p>
          <a:p>
            <a:pPr marL="0" indent="0">
              <a:buNone/>
            </a:pPr>
            <a:endParaRPr lang="en-US" sz="1000" dirty="0"/>
          </a:p>
          <a:p>
            <a:r>
              <a:rPr lang="en-US" dirty="0"/>
              <a:t>Many partnerships do not have the information necessary to identify the tax basis of each partner</a:t>
            </a:r>
          </a:p>
          <a:p>
            <a:pPr marL="0" indent="0">
              <a:buNone/>
            </a:pPr>
            <a:endParaRPr lang="en-US" sz="1000" dirty="0"/>
          </a:p>
          <a:p>
            <a:r>
              <a:rPr lang="en-US" dirty="0"/>
              <a:t>The IRS indicated it would assert penalties for failure to file accurate K-1s if the basis reporting was omitted</a:t>
            </a:r>
          </a:p>
        </p:txBody>
      </p:sp>
    </p:spTree>
    <p:extLst>
      <p:ext uri="{BB962C8B-B14F-4D97-AF65-F5344CB8AC3E}">
        <p14:creationId xmlns:p14="http://schemas.microsoft.com/office/powerpoint/2010/main" val="3675016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43A5-48E9-49FB-BDC4-08E1C9B80B1F}"/>
              </a:ext>
            </a:extLst>
          </p:cNvPr>
          <p:cNvSpPr>
            <a:spLocks noGrp="1"/>
          </p:cNvSpPr>
          <p:nvPr>
            <p:ph type="title"/>
          </p:nvPr>
        </p:nvSpPr>
        <p:spPr/>
        <p:txBody>
          <a:bodyPr/>
          <a:lstStyle/>
          <a:p>
            <a:r>
              <a:rPr lang="en-US" dirty="0"/>
              <a:t>Partnership Basis Reporting</a:t>
            </a:r>
          </a:p>
        </p:txBody>
      </p:sp>
      <p:sp>
        <p:nvSpPr>
          <p:cNvPr id="3" name="Text Placeholder 2">
            <a:extLst>
              <a:ext uri="{FF2B5EF4-FFF2-40B4-BE49-F238E27FC236}">
                <a16:creationId xmlns:a16="http://schemas.microsoft.com/office/drawing/2014/main" id="{C1FE343D-8DE7-4477-B3F4-D543923E9760}"/>
              </a:ext>
            </a:extLst>
          </p:cNvPr>
          <p:cNvSpPr>
            <a:spLocks noGrp="1"/>
          </p:cNvSpPr>
          <p:nvPr>
            <p:ph type="body" sz="quarter" idx="10"/>
          </p:nvPr>
        </p:nvSpPr>
        <p:spPr/>
        <p:txBody>
          <a:bodyPr/>
          <a:lstStyle/>
          <a:p>
            <a:r>
              <a:rPr lang="en-US" dirty="0"/>
              <a:t>Penalty relief was provided by the IRS in Notice 2019-20.  Penalty relief available if:</a:t>
            </a:r>
          </a:p>
          <a:p>
            <a:pPr lvl="1"/>
            <a:r>
              <a:rPr lang="en-US" dirty="0"/>
              <a:t>The partner Schedules K-1 were timely filed, including extensions, and furnished to the partners containing all other required information. </a:t>
            </a:r>
          </a:p>
          <a:p>
            <a:pPr lvl="1"/>
            <a:r>
              <a:rPr lang="en-US" dirty="0"/>
              <a:t>The negative tax basis information must be provided to the IRS within 180 days of the extended due date of the partnership’s return (March 15, 2020 for calendar year taxpayers).   </a:t>
            </a:r>
          </a:p>
          <a:p>
            <a:pPr lvl="1"/>
            <a:endParaRPr lang="en-US" sz="2000" dirty="0"/>
          </a:p>
        </p:txBody>
      </p:sp>
    </p:spTree>
    <p:extLst>
      <p:ext uri="{BB962C8B-B14F-4D97-AF65-F5344CB8AC3E}">
        <p14:creationId xmlns:p14="http://schemas.microsoft.com/office/powerpoint/2010/main" val="2397412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04133" y="2552700"/>
            <a:ext cx="6904681" cy="1752600"/>
          </a:xfrm>
        </p:spPr>
        <p:txBody>
          <a:bodyPr/>
          <a:lstStyle/>
          <a:p>
            <a:pPr>
              <a:buClr>
                <a:srgbClr val="000000"/>
              </a:buClr>
            </a:pPr>
            <a:r>
              <a:rPr lang="en-US" sz="3200" kern="0" spc="-17" dirty="0">
                <a:solidFill>
                  <a:srgbClr val="000000"/>
                </a:solidFill>
              </a:rPr>
              <a:t>Section 1202 Qualified Small Business Stock </a:t>
            </a:r>
          </a:p>
        </p:txBody>
      </p:sp>
    </p:spTree>
    <p:extLst>
      <p:ext uri="{BB962C8B-B14F-4D97-AF65-F5344CB8AC3E}">
        <p14:creationId xmlns:p14="http://schemas.microsoft.com/office/powerpoint/2010/main" val="109761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F39FA8D-0776-484A-9921-5FEF6C105096}"/>
              </a:ext>
            </a:extLst>
          </p:cNvPr>
          <p:cNvSpPr>
            <a:spLocks noGrp="1"/>
          </p:cNvSpPr>
          <p:nvPr>
            <p:ph type="body" sz="quarter" idx="11"/>
          </p:nvPr>
        </p:nvSpPr>
        <p:spPr>
          <a:xfrm>
            <a:off x="704134" y="2648404"/>
            <a:ext cx="5182316" cy="1314450"/>
          </a:xfrm>
        </p:spPr>
        <p:txBody>
          <a:bodyPr/>
          <a:lstStyle/>
          <a:p>
            <a:r>
              <a:rPr lang="en-US" dirty="0"/>
              <a:t>Legislative Update</a:t>
            </a:r>
          </a:p>
          <a:p>
            <a:r>
              <a:rPr lang="en-US" sz="1800" dirty="0"/>
              <a:t>By</a:t>
            </a:r>
          </a:p>
          <a:p>
            <a:r>
              <a:rPr lang="en-US" sz="1800" dirty="0"/>
              <a:t>Chris Oliva</a:t>
            </a:r>
          </a:p>
        </p:txBody>
      </p:sp>
    </p:spTree>
    <p:extLst>
      <p:ext uri="{BB962C8B-B14F-4D97-AF65-F5344CB8AC3E}">
        <p14:creationId xmlns:p14="http://schemas.microsoft.com/office/powerpoint/2010/main" val="1488463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Qualified Small Business Stock - Introduction</a:t>
            </a:r>
          </a:p>
        </p:txBody>
      </p:sp>
      <p:sp>
        <p:nvSpPr>
          <p:cNvPr id="3" name="Text Placeholder 2"/>
          <p:cNvSpPr>
            <a:spLocks noGrp="1"/>
          </p:cNvSpPr>
          <p:nvPr>
            <p:ph type="body" sz="quarter" idx="10"/>
          </p:nvPr>
        </p:nvSpPr>
        <p:spPr/>
        <p:txBody>
          <a:bodyPr/>
          <a:lstStyle/>
          <a:p>
            <a:r>
              <a:rPr lang="en-US" dirty="0"/>
              <a:t>Changes made by the Tax Cuts and Jobs Act (TCJA) have caused businesses to reevaluate their choice of entity structure. </a:t>
            </a:r>
          </a:p>
          <a:p>
            <a:pPr lvl="1"/>
            <a:r>
              <a:rPr lang="en-US" dirty="0"/>
              <a:t>The reduction of the corporate tax rate from 35 percent maximum to a flat 21 percent have caused some to consider whether a C corporation structure versus a flow-through structure (e.g., S corporation or partnership) may be preferred.</a:t>
            </a:r>
          </a:p>
          <a:p>
            <a:pPr lvl="1"/>
            <a:r>
              <a:rPr lang="en-US" dirty="0"/>
              <a:t>In addition to considering the competing benefits of lower corporate tax rate to the new Section 199A deduction for 20% of business income, Section 1202 should be considered as well.</a:t>
            </a:r>
          </a:p>
          <a:p>
            <a:pPr lvl="2"/>
            <a:r>
              <a:rPr lang="en-US" dirty="0"/>
              <a:t>Note, Section 1045 may also be available as it allows a non-corporate shareholder to defer gain on the sale of Section 1202 stock held for more than six months.</a:t>
            </a:r>
          </a:p>
          <a:p>
            <a:pPr marL="226219" lvl="2" indent="0">
              <a:buNone/>
            </a:pPr>
            <a:endParaRPr lang="en-US" sz="1000" dirty="0"/>
          </a:p>
          <a:p>
            <a:pPr lvl="1"/>
            <a:r>
              <a:rPr lang="en-US" dirty="0"/>
              <a:t>When it applies, Section 1202, coupled with the reduction in the corporate tax rate may result in significant tax savings. </a:t>
            </a:r>
          </a:p>
          <a:p>
            <a:pPr marL="87511" lvl="1" indent="0">
              <a:buNone/>
            </a:pPr>
            <a:endParaRPr lang="en-US" dirty="0"/>
          </a:p>
        </p:txBody>
      </p:sp>
    </p:spTree>
    <p:extLst>
      <p:ext uri="{BB962C8B-B14F-4D97-AF65-F5344CB8AC3E}">
        <p14:creationId xmlns:p14="http://schemas.microsoft.com/office/powerpoint/2010/main" val="1825686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Qualified Small Business Stock - Requirements</a:t>
            </a:r>
          </a:p>
        </p:txBody>
      </p:sp>
      <p:sp>
        <p:nvSpPr>
          <p:cNvPr id="3" name="Text Placeholder 2"/>
          <p:cNvSpPr>
            <a:spLocks noGrp="1"/>
          </p:cNvSpPr>
          <p:nvPr>
            <p:ph type="body" sz="quarter" idx="10"/>
          </p:nvPr>
        </p:nvSpPr>
        <p:spPr/>
        <p:txBody>
          <a:bodyPr/>
          <a:lstStyle/>
          <a:p>
            <a:pPr lvl="1"/>
            <a:r>
              <a:rPr lang="en-US" dirty="0"/>
              <a:t>Under Section 1202, gain from the sale of qualified small business stock (QSBS) is eligible for exclusion from income.  To meet the definition of QSBS, certain requirements must be met at the time of the stock's issuance, while others must be met during substantially all of the shareholder's holding period of the stock.</a:t>
            </a:r>
          </a:p>
          <a:p>
            <a:pPr marL="116681" lvl="1" indent="0">
              <a:buNone/>
            </a:pPr>
            <a:endParaRPr lang="en-US" sz="1000" i="1" dirty="0"/>
          </a:p>
          <a:p>
            <a:pPr marL="87511" lvl="1" indent="0">
              <a:buNone/>
            </a:pPr>
            <a:r>
              <a:rPr lang="en-US" b="1" dirty="0"/>
              <a:t>Requirements for QSBS</a:t>
            </a:r>
            <a:endParaRPr lang="en-US" i="1" dirty="0"/>
          </a:p>
          <a:p>
            <a:pPr marL="344686" lvl="1" indent="-257175">
              <a:buFont typeface="+mj-lt"/>
              <a:buAutoNum type="arabicPeriod"/>
            </a:pPr>
            <a:r>
              <a:rPr lang="en-US" dirty="0"/>
              <a:t>C corporation:</a:t>
            </a:r>
          </a:p>
          <a:p>
            <a:pPr lvl="2"/>
            <a:r>
              <a:rPr lang="en-US" dirty="0"/>
              <a:t>On the date of issuance, the issuing corporation must be a domestic C corporation, and the stock must be issued after Aug. 9, 1993.</a:t>
            </a:r>
          </a:p>
          <a:p>
            <a:pPr lvl="4"/>
            <a:r>
              <a:rPr lang="en-US" dirty="0"/>
              <a:t>If appreciated property is transferred to a corporation in exchange for stock, the shareholder will have a basis in the stock not less than fair market value solely for purposes of Section 1202.</a:t>
            </a:r>
          </a:p>
        </p:txBody>
      </p:sp>
    </p:spTree>
    <p:extLst>
      <p:ext uri="{BB962C8B-B14F-4D97-AF65-F5344CB8AC3E}">
        <p14:creationId xmlns:p14="http://schemas.microsoft.com/office/powerpoint/2010/main" val="3808994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Qualified Small Business Stock - Requirements</a:t>
            </a:r>
          </a:p>
        </p:txBody>
      </p:sp>
      <p:sp>
        <p:nvSpPr>
          <p:cNvPr id="3" name="Text Placeholder 2"/>
          <p:cNvSpPr>
            <a:spLocks noGrp="1"/>
          </p:cNvSpPr>
          <p:nvPr>
            <p:ph type="body" sz="quarter" idx="10"/>
          </p:nvPr>
        </p:nvSpPr>
        <p:spPr/>
        <p:txBody>
          <a:bodyPr/>
          <a:lstStyle/>
          <a:p>
            <a:pPr marL="344686" lvl="1" indent="-257175">
              <a:buFont typeface="+mj-lt"/>
              <a:buAutoNum type="arabicPeriod" startAt="2"/>
            </a:pPr>
            <a:r>
              <a:rPr lang="en-US" sz="2000" dirty="0"/>
              <a:t>Qualified small business:</a:t>
            </a:r>
          </a:p>
          <a:p>
            <a:pPr lvl="2"/>
            <a:r>
              <a:rPr lang="en-US" sz="2000" dirty="0"/>
              <a:t>At all times from Aug. 9, 1993, through the date of issuance, the aggregate gross assets of the corporation (or any predecessor) must not have exceeded $50 million.</a:t>
            </a:r>
          </a:p>
          <a:p>
            <a:pPr lvl="2"/>
            <a:r>
              <a:rPr lang="en-US" sz="2000" dirty="0"/>
              <a:t>Immediately after the date of issuance, the aggregate gross assets of the corporation must not exceed $50 million.</a:t>
            </a:r>
          </a:p>
          <a:p>
            <a:pPr marL="226219" lvl="2" indent="0">
              <a:buNone/>
            </a:pPr>
            <a:endParaRPr lang="en-US" sz="1000" dirty="0"/>
          </a:p>
          <a:p>
            <a:pPr marL="358080" lvl="1" indent="-257175">
              <a:buFont typeface="+mj-lt"/>
              <a:buAutoNum type="arabicPeriod" startAt="3"/>
            </a:pPr>
            <a:r>
              <a:rPr lang="en-US" sz="2000" dirty="0"/>
              <a:t>Original issuance</a:t>
            </a:r>
          </a:p>
          <a:p>
            <a:pPr lvl="2"/>
            <a:r>
              <a:rPr lang="en-US" sz="2000" dirty="0"/>
              <a:t>Stock must be acquired directly from the issuing corporation in exchange for money or other property (not including stock) or as compensation for services provided to the corporation (other than services performed as an underwriter).</a:t>
            </a:r>
          </a:p>
        </p:txBody>
      </p:sp>
    </p:spTree>
    <p:extLst>
      <p:ext uri="{BB962C8B-B14F-4D97-AF65-F5344CB8AC3E}">
        <p14:creationId xmlns:p14="http://schemas.microsoft.com/office/powerpoint/2010/main" val="2631830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Qualified Small Business Stock - Requirements</a:t>
            </a:r>
          </a:p>
        </p:txBody>
      </p:sp>
      <p:sp>
        <p:nvSpPr>
          <p:cNvPr id="3" name="Text Placeholder 2"/>
          <p:cNvSpPr>
            <a:spLocks noGrp="1"/>
          </p:cNvSpPr>
          <p:nvPr>
            <p:ph type="body" sz="quarter" idx="10"/>
          </p:nvPr>
        </p:nvSpPr>
        <p:spPr/>
        <p:txBody>
          <a:bodyPr/>
          <a:lstStyle/>
          <a:p>
            <a:pPr marL="344686" lvl="1" indent="-257175">
              <a:buFont typeface="+mj-lt"/>
              <a:buAutoNum type="arabicPeriod" startAt="4"/>
            </a:pPr>
            <a:r>
              <a:rPr lang="en-US" dirty="0"/>
              <a:t>Active business</a:t>
            </a:r>
          </a:p>
          <a:p>
            <a:pPr lvl="2"/>
            <a:r>
              <a:rPr lang="en-US" dirty="0"/>
              <a:t>During substantially all of the shareholder’s holding period, at least 80 percent of the corporation’s assets must have been used in the active conduct of a qualified trade or business.</a:t>
            </a:r>
          </a:p>
          <a:p>
            <a:pPr lvl="3"/>
            <a:r>
              <a:rPr lang="en-US" dirty="0"/>
              <a:t>Neither Section 1202, the underlying regulations, IRS guidance or case law define the term "substantially all." Potentially consider the “substantially all” guidance under Section 368(a)(1)(C).</a:t>
            </a:r>
          </a:p>
          <a:p>
            <a:pPr marL="322326" lvl="3" indent="0">
              <a:buNone/>
            </a:pPr>
            <a:endParaRPr lang="en-US" sz="1000" dirty="0"/>
          </a:p>
          <a:p>
            <a:pPr marL="381833" lvl="1" indent="-257175">
              <a:buFont typeface="+mj-lt"/>
              <a:buAutoNum type="arabicPeriod" startAt="5"/>
            </a:pPr>
            <a:r>
              <a:rPr lang="en-US" dirty="0"/>
              <a:t>Qualified trade or business</a:t>
            </a:r>
          </a:p>
          <a:p>
            <a:pPr marL="388085" lvl="2" indent="-214313"/>
            <a:r>
              <a:rPr lang="en-US" dirty="0"/>
              <a:t>For substantially all of the shareholder's holding period, at least 80% of the assets of the corporation must be used in the active conduct of one or more "qualified trades or businesses.”</a:t>
            </a:r>
          </a:p>
          <a:p>
            <a:pPr marL="456057" lvl="3" indent="-214313"/>
            <a:r>
              <a:rPr lang="en-US" dirty="0"/>
              <a:t>Section 1202(e)(3) excludes certain businesses, including ones where the principal asset is the reputation or skill of one or more employees, banking/finance, farming, mining/oil, hotel and restaurants.</a:t>
            </a:r>
          </a:p>
          <a:p>
            <a:pPr marL="388085" lvl="2" indent="-214313"/>
            <a:endParaRPr lang="en-US" dirty="0"/>
          </a:p>
        </p:txBody>
      </p:sp>
    </p:spTree>
    <p:extLst>
      <p:ext uri="{BB962C8B-B14F-4D97-AF65-F5344CB8AC3E}">
        <p14:creationId xmlns:p14="http://schemas.microsoft.com/office/powerpoint/2010/main" val="2201479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QSB Stock – Gain Exclusion</a:t>
            </a:r>
          </a:p>
        </p:txBody>
      </p:sp>
      <p:sp>
        <p:nvSpPr>
          <p:cNvPr id="3" name="Text Placeholder 2"/>
          <p:cNvSpPr>
            <a:spLocks noGrp="1"/>
          </p:cNvSpPr>
          <p:nvPr>
            <p:ph type="body" sz="quarter" idx="10"/>
          </p:nvPr>
        </p:nvSpPr>
        <p:spPr/>
        <p:txBody>
          <a:bodyPr/>
          <a:lstStyle/>
          <a:p>
            <a:r>
              <a:rPr lang="en-US" dirty="0"/>
              <a:t>Gain eligible for the exclusion (“eligible gain”) is limited to the greater of</a:t>
            </a:r>
          </a:p>
          <a:p>
            <a:pPr marL="358080" lvl="1" indent="-257175">
              <a:buFont typeface="+mj-lt"/>
              <a:buAutoNum type="arabicPeriod"/>
            </a:pPr>
            <a:r>
              <a:rPr lang="en-US" dirty="0"/>
              <a:t>$10 million (reduced by eligible gain taken into account during prior years) and</a:t>
            </a:r>
          </a:p>
          <a:p>
            <a:pPr marL="358080" lvl="1" indent="-257175">
              <a:buFont typeface="+mj-lt"/>
              <a:buAutoNum type="arabicPeriod"/>
            </a:pPr>
            <a:r>
              <a:rPr lang="en-US" dirty="0"/>
              <a:t>10 times the taxpayer’s aggregate adjusted basis of the QSBS sold during the taxable year. </a:t>
            </a:r>
          </a:p>
          <a:p>
            <a:pPr marL="0" indent="0">
              <a:buNone/>
            </a:pPr>
            <a:endParaRPr lang="en-US" sz="1000" dirty="0"/>
          </a:p>
          <a:p>
            <a:r>
              <a:rPr lang="en-US" dirty="0"/>
              <a:t>The exclusion is available only for non-corporate shareholders that acquired the stock after August 10, 1993, and have owned the QSBS for more than five years.</a:t>
            </a:r>
          </a:p>
        </p:txBody>
      </p:sp>
    </p:spTree>
    <p:extLst>
      <p:ext uri="{BB962C8B-B14F-4D97-AF65-F5344CB8AC3E}">
        <p14:creationId xmlns:p14="http://schemas.microsoft.com/office/powerpoint/2010/main" val="2713196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9D74C-79D5-4D7D-B3CD-BB39C67461CB}"/>
              </a:ext>
            </a:extLst>
          </p:cNvPr>
          <p:cNvSpPr>
            <a:spLocks noGrp="1"/>
          </p:cNvSpPr>
          <p:nvPr>
            <p:ph type="title"/>
          </p:nvPr>
        </p:nvSpPr>
        <p:spPr/>
        <p:txBody>
          <a:bodyPr/>
          <a:lstStyle/>
          <a:p>
            <a:r>
              <a:rPr lang="en-US" dirty="0"/>
              <a:t>QSB Stock – Gain Exclusion</a:t>
            </a:r>
          </a:p>
        </p:txBody>
      </p:sp>
      <p:sp>
        <p:nvSpPr>
          <p:cNvPr id="3" name="Text Placeholder 2">
            <a:extLst>
              <a:ext uri="{FF2B5EF4-FFF2-40B4-BE49-F238E27FC236}">
                <a16:creationId xmlns:a16="http://schemas.microsoft.com/office/drawing/2014/main" id="{5E0102DA-451D-489F-80B4-D6E5749D2E4A}"/>
              </a:ext>
            </a:extLst>
          </p:cNvPr>
          <p:cNvSpPr>
            <a:spLocks noGrp="1"/>
          </p:cNvSpPr>
          <p:nvPr>
            <p:ph type="body" sz="quarter" idx="10"/>
          </p:nvPr>
        </p:nvSpPr>
        <p:spPr/>
        <p:txBody>
          <a:bodyPr/>
          <a:lstStyle/>
          <a:p>
            <a:r>
              <a:rPr lang="en-US" dirty="0"/>
              <a:t>The percentage of eligible gain excluded by Section 1202 depends on when the shareholder acquired the QSBS. </a:t>
            </a:r>
          </a:p>
          <a:p>
            <a:pPr lvl="1"/>
            <a:r>
              <a:rPr lang="en-US" dirty="0"/>
              <a:t>For QSBS acquired before September 27, 2010, the exclusion is either 75 percent or 50 percent.</a:t>
            </a:r>
          </a:p>
          <a:p>
            <a:pPr lvl="1"/>
            <a:r>
              <a:rPr lang="en-US" dirty="0"/>
              <a:t>For QSBS acquired on or before September 27, 2010, the exclusion is 100 percent.</a:t>
            </a:r>
          </a:p>
          <a:p>
            <a:pPr lvl="1"/>
            <a:r>
              <a:rPr lang="en-US" dirty="0"/>
              <a:t>For QSBS acquired before Sept. 28, 2010, 50% of gain excluded under Section 1202 is included in Alternative Minimum Taxable Income, but not for QSBS acquired after that date.</a:t>
            </a:r>
          </a:p>
          <a:p>
            <a:endParaRPr lang="en-US" sz="2000" dirty="0"/>
          </a:p>
        </p:txBody>
      </p:sp>
    </p:spTree>
    <p:extLst>
      <p:ext uri="{BB962C8B-B14F-4D97-AF65-F5344CB8AC3E}">
        <p14:creationId xmlns:p14="http://schemas.microsoft.com/office/powerpoint/2010/main" val="3118087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9D74C-79D5-4D7D-B3CD-BB39C67461CB}"/>
              </a:ext>
            </a:extLst>
          </p:cNvPr>
          <p:cNvSpPr>
            <a:spLocks noGrp="1"/>
          </p:cNvSpPr>
          <p:nvPr>
            <p:ph type="title"/>
          </p:nvPr>
        </p:nvSpPr>
        <p:spPr/>
        <p:txBody>
          <a:bodyPr/>
          <a:lstStyle/>
          <a:p>
            <a:r>
              <a:rPr lang="en-US" dirty="0"/>
              <a:t>QSBS – Conversion of Existing Business</a:t>
            </a:r>
          </a:p>
        </p:txBody>
      </p:sp>
      <p:sp>
        <p:nvSpPr>
          <p:cNvPr id="3" name="Text Placeholder 2">
            <a:extLst>
              <a:ext uri="{FF2B5EF4-FFF2-40B4-BE49-F238E27FC236}">
                <a16:creationId xmlns:a16="http://schemas.microsoft.com/office/drawing/2014/main" id="{5E0102DA-451D-489F-80B4-D6E5749D2E4A}"/>
              </a:ext>
            </a:extLst>
          </p:cNvPr>
          <p:cNvSpPr>
            <a:spLocks noGrp="1"/>
          </p:cNvSpPr>
          <p:nvPr>
            <p:ph type="body" sz="quarter" idx="10"/>
          </p:nvPr>
        </p:nvSpPr>
        <p:spPr/>
        <p:txBody>
          <a:bodyPr/>
          <a:lstStyle/>
          <a:p>
            <a:r>
              <a:rPr lang="en-US" dirty="0"/>
              <a:t>Companies currently operating as partnerships for tax purposes can become C corporations by, for example, electing corporate status, converting under state law, or transferring their assets to a newly organized corporation. </a:t>
            </a:r>
          </a:p>
          <a:p>
            <a:pPr lvl="1"/>
            <a:r>
              <a:rPr lang="en-US" dirty="0"/>
              <a:t>Shareholders of existing S corporations cannot qualify for Section 1202 by simply revoking the corporation’s S election because only stock that is QSBS when original issued qualifies. </a:t>
            </a:r>
          </a:p>
          <a:p>
            <a:pPr lvl="1"/>
            <a:r>
              <a:rPr lang="en-US" dirty="0"/>
              <a:t>However, shareholders of existing S corporations may qualify for the benefits of Section 1202 by, for example, causing the S corporation to transfer its assets to a domestic C corporation in a Section 351 exchange. </a:t>
            </a:r>
          </a:p>
        </p:txBody>
      </p:sp>
    </p:spTree>
    <p:extLst>
      <p:ext uri="{BB962C8B-B14F-4D97-AF65-F5344CB8AC3E}">
        <p14:creationId xmlns:p14="http://schemas.microsoft.com/office/powerpoint/2010/main" val="614064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9D74C-79D5-4D7D-B3CD-BB39C67461CB}"/>
              </a:ext>
            </a:extLst>
          </p:cNvPr>
          <p:cNvSpPr>
            <a:spLocks noGrp="1"/>
          </p:cNvSpPr>
          <p:nvPr>
            <p:ph type="title"/>
          </p:nvPr>
        </p:nvSpPr>
        <p:spPr/>
        <p:txBody>
          <a:bodyPr/>
          <a:lstStyle/>
          <a:p>
            <a:r>
              <a:rPr lang="en-US" dirty="0"/>
              <a:t>QSBS – Conversion of Existing Business</a:t>
            </a:r>
          </a:p>
        </p:txBody>
      </p:sp>
      <p:sp>
        <p:nvSpPr>
          <p:cNvPr id="3" name="Text Placeholder 2">
            <a:extLst>
              <a:ext uri="{FF2B5EF4-FFF2-40B4-BE49-F238E27FC236}">
                <a16:creationId xmlns:a16="http://schemas.microsoft.com/office/drawing/2014/main" id="{5E0102DA-451D-489F-80B4-D6E5749D2E4A}"/>
              </a:ext>
            </a:extLst>
          </p:cNvPr>
          <p:cNvSpPr>
            <a:spLocks noGrp="1"/>
          </p:cNvSpPr>
          <p:nvPr>
            <p:ph type="body" sz="quarter" idx="10"/>
          </p:nvPr>
        </p:nvSpPr>
        <p:spPr/>
        <p:txBody>
          <a:bodyPr/>
          <a:lstStyle/>
          <a:p>
            <a:r>
              <a:rPr lang="en-US" dirty="0"/>
              <a:t>Companies currently operating as partnerships for tax purposes can become C corporations by, for example, electing corporate status, converting under state law, or transferring their assets to a newly organized corporation. </a:t>
            </a:r>
          </a:p>
          <a:p>
            <a:pPr lvl="1"/>
            <a:r>
              <a:rPr lang="en-US" dirty="0"/>
              <a:t>Shareholders of existing S corporations cannot qualify for Section 1202 by simply revoking the corporation’s S election because only stock that is QSBS when original issued qualifies. </a:t>
            </a:r>
          </a:p>
          <a:p>
            <a:pPr lvl="1"/>
            <a:r>
              <a:rPr lang="en-US" dirty="0"/>
              <a:t>However, shareholders of existing S corporations may qualify for the benefits of Section 1202 by, for example, causing the S corporation to transfer its assets to a domestic C corporation in a Section 351 exchange. </a:t>
            </a:r>
          </a:p>
        </p:txBody>
      </p:sp>
    </p:spTree>
    <p:extLst>
      <p:ext uri="{BB962C8B-B14F-4D97-AF65-F5344CB8AC3E}">
        <p14:creationId xmlns:p14="http://schemas.microsoft.com/office/powerpoint/2010/main" val="2852948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9D74C-79D5-4D7D-B3CD-BB39C67461CB}"/>
              </a:ext>
            </a:extLst>
          </p:cNvPr>
          <p:cNvSpPr>
            <a:spLocks noGrp="1"/>
          </p:cNvSpPr>
          <p:nvPr>
            <p:ph type="title"/>
          </p:nvPr>
        </p:nvSpPr>
        <p:spPr/>
        <p:txBody>
          <a:bodyPr/>
          <a:lstStyle/>
          <a:p>
            <a:r>
              <a:rPr lang="en-US" dirty="0"/>
              <a:t>QSBS – Final Thoughts</a:t>
            </a:r>
          </a:p>
        </p:txBody>
      </p:sp>
      <p:sp>
        <p:nvSpPr>
          <p:cNvPr id="3" name="Text Placeholder 2">
            <a:extLst>
              <a:ext uri="{FF2B5EF4-FFF2-40B4-BE49-F238E27FC236}">
                <a16:creationId xmlns:a16="http://schemas.microsoft.com/office/drawing/2014/main" id="{5E0102DA-451D-489F-80B4-D6E5749D2E4A}"/>
              </a:ext>
            </a:extLst>
          </p:cNvPr>
          <p:cNvSpPr>
            <a:spLocks noGrp="1"/>
          </p:cNvSpPr>
          <p:nvPr>
            <p:ph type="body" sz="quarter" idx="10"/>
          </p:nvPr>
        </p:nvSpPr>
        <p:spPr/>
        <p:txBody>
          <a:bodyPr/>
          <a:lstStyle/>
          <a:p>
            <a:r>
              <a:rPr lang="en-US" dirty="0"/>
              <a:t>Prospective purchasers of such entities, including private equity funds, should also consider Section 1202 when evaluating targets and structuring acquisitions.</a:t>
            </a:r>
          </a:p>
          <a:p>
            <a:pPr lvl="1"/>
            <a:r>
              <a:rPr lang="en-US" dirty="0"/>
              <a:t>Purchasers will not receive a cost basis in the assets of an acquired C corporation (or an immediate deduction for purchased assets).</a:t>
            </a:r>
          </a:p>
          <a:p>
            <a:pPr lvl="1"/>
            <a:r>
              <a:rPr lang="en-US" dirty="0"/>
              <a:t>If QSBS is being purchased, consider (1) incorporating into due diligence procedures and (2) obtaining tax representations from the seller.</a:t>
            </a:r>
          </a:p>
          <a:p>
            <a:pPr lvl="1"/>
            <a:r>
              <a:rPr lang="en-US" dirty="0"/>
              <a:t>Not all states may conform to federal Section 1202 rules.</a:t>
            </a:r>
          </a:p>
          <a:p>
            <a:pPr marL="116681" lvl="1" indent="0">
              <a:buNone/>
            </a:pPr>
            <a:endParaRPr lang="en-US" sz="1000" dirty="0"/>
          </a:p>
          <a:p>
            <a:r>
              <a:rPr lang="en-US" dirty="0"/>
              <a:t>Best practices include contemporaneous documentation of satisfaction of $50 million valuation threshold along with all other items regarding Section 1202 qualification at the time the investment is made.</a:t>
            </a:r>
          </a:p>
        </p:txBody>
      </p:sp>
    </p:spTree>
    <p:extLst>
      <p:ext uri="{BB962C8B-B14F-4D97-AF65-F5344CB8AC3E}">
        <p14:creationId xmlns:p14="http://schemas.microsoft.com/office/powerpoint/2010/main" val="3760145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F39FA8D-0776-484A-9921-5FEF6C105096}"/>
              </a:ext>
            </a:extLst>
          </p:cNvPr>
          <p:cNvSpPr>
            <a:spLocks noGrp="1"/>
          </p:cNvSpPr>
          <p:nvPr>
            <p:ph type="body" sz="quarter" idx="11"/>
          </p:nvPr>
        </p:nvSpPr>
        <p:spPr>
          <a:xfrm>
            <a:off x="704133" y="2648404"/>
            <a:ext cx="8163029" cy="1314450"/>
          </a:xfrm>
        </p:spPr>
        <p:txBody>
          <a:bodyPr/>
          <a:lstStyle/>
          <a:p>
            <a:r>
              <a:rPr lang="en-US" dirty="0"/>
              <a:t>Global Trade Compliance</a:t>
            </a:r>
          </a:p>
          <a:p>
            <a:r>
              <a:rPr lang="en-US" sz="1800" dirty="0"/>
              <a:t>By </a:t>
            </a:r>
          </a:p>
          <a:p>
            <a:r>
              <a:rPr lang="en-US" sz="1800" dirty="0"/>
              <a:t>Pete Mento</a:t>
            </a:r>
          </a:p>
          <a:p>
            <a:endParaRPr lang="en-US" dirty="0"/>
          </a:p>
        </p:txBody>
      </p:sp>
    </p:spTree>
    <p:extLst>
      <p:ext uri="{BB962C8B-B14F-4D97-AF65-F5344CB8AC3E}">
        <p14:creationId xmlns:p14="http://schemas.microsoft.com/office/powerpoint/2010/main" val="3278399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2019 Tax Legislative Update</a:t>
            </a:r>
            <a:endParaRPr lang="en-US" dirty="0"/>
          </a:p>
        </p:txBody>
      </p:sp>
      <p:sp>
        <p:nvSpPr>
          <p:cNvPr id="3" name="Content Placeholder 2"/>
          <p:cNvSpPr>
            <a:spLocks noGrp="1"/>
          </p:cNvSpPr>
          <p:nvPr>
            <p:ph idx="1"/>
          </p:nvPr>
        </p:nvSpPr>
        <p:spPr/>
        <p:txBody>
          <a:bodyPr/>
          <a:lstStyle/>
          <a:p>
            <a:r>
              <a:rPr lang="en-US" sz="2000" dirty="0"/>
              <a:t>Congress is working toward a year-end tax package.</a:t>
            </a:r>
          </a:p>
          <a:p>
            <a:pPr lvl="1"/>
            <a:r>
              <a:rPr lang="en-US" sz="2000" dirty="0"/>
              <a:t>Likely to be several different policy areas cobbled together. </a:t>
            </a:r>
          </a:p>
          <a:p>
            <a:pPr marL="116681" lvl="1" indent="0">
              <a:buNone/>
            </a:pPr>
            <a:endParaRPr lang="en-US" sz="1000" dirty="0"/>
          </a:p>
          <a:p>
            <a:r>
              <a:rPr lang="en-US" sz="2000" dirty="0"/>
              <a:t>Reports are conversations continue to be positive and fruitful, but slow in progress.</a:t>
            </a:r>
          </a:p>
        </p:txBody>
      </p:sp>
    </p:spTree>
    <p:extLst>
      <p:ext uri="{BB962C8B-B14F-4D97-AF65-F5344CB8AC3E}">
        <p14:creationId xmlns:p14="http://schemas.microsoft.com/office/powerpoint/2010/main" val="2269039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7D63DFA-235E-4E23-85C1-86CDBD23F31E}"/>
              </a:ext>
            </a:extLst>
          </p:cNvPr>
          <p:cNvSpPr>
            <a:spLocks noGrp="1"/>
          </p:cNvSpPr>
          <p:nvPr>
            <p:ph type="body" sz="quarter" idx="11"/>
          </p:nvPr>
        </p:nvSpPr>
        <p:spPr>
          <a:xfrm>
            <a:off x="704134" y="1468315"/>
            <a:ext cx="7829399" cy="349745"/>
          </a:xfrm>
        </p:spPr>
        <p:txBody>
          <a:bodyPr/>
          <a:lstStyle/>
          <a:p>
            <a:r>
              <a:rPr lang="en-US" sz="2250" dirty="0"/>
              <a:t>Global Trade Compliance</a:t>
            </a:r>
          </a:p>
        </p:txBody>
      </p:sp>
      <p:pic>
        <p:nvPicPr>
          <p:cNvPr id="9" name="Picture 8">
            <a:extLst>
              <a:ext uri="{FF2B5EF4-FFF2-40B4-BE49-F238E27FC236}">
                <a16:creationId xmlns:a16="http://schemas.microsoft.com/office/drawing/2014/main" id="{84AAF800-97E6-4D93-8C9F-01AC991489FB}"/>
              </a:ext>
            </a:extLst>
          </p:cNvPr>
          <p:cNvPicPr>
            <a:picLocks noChangeAspect="1"/>
          </p:cNvPicPr>
          <p:nvPr/>
        </p:nvPicPr>
        <p:blipFill>
          <a:blip r:embed="rId2"/>
          <a:stretch>
            <a:fillRect/>
          </a:stretch>
        </p:blipFill>
        <p:spPr>
          <a:xfrm>
            <a:off x="7259491" y="3144570"/>
            <a:ext cx="328675" cy="328570"/>
          </a:xfrm>
          <a:prstGeom prst="rect">
            <a:avLst/>
          </a:prstGeom>
        </p:spPr>
      </p:pic>
      <p:sp>
        <p:nvSpPr>
          <p:cNvPr id="11" name="TextBox 10">
            <a:extLst>
              <a:ext uri="{FF2B5EF4-FFF2-40B4-BE49-F238E27FC236}">
                <a16:creationId xmlns:a16="http://schemas.microsoft.com/office/drawing/2014/main" id="{C9737A3A-5C6E-4B11-A64D-8BD2178FBF15}"/>
              </a:ext>
            </a:extLst>
          </p:cNvPr>
          <p:cNvSpPr txBox="1"/>
          <p:nvPr/>
        </p:nvSpPr>
        <p:spPr>
          <a:xfrm>
            <a:off x="621437" y="2690336"/>
            <a:ext cx="4532010" cy="1477328"/>
          </a:xfrm>
          <a:prstGeom prst="rect">
            <a:avLst/>
          </a:prstGeom>
          <a:noFill/>
        </p:spPr>
        <p:txBody>
          <a:bodyPr wrap="none" rtlCol="0">
            <a:spAutoFit/>
          </a:bodyPr>
          <a:lstStyle/>
          <a:p>
            <a:r>
              <a:rPr lang="en-US" dirty="0"/>
              <a:t>For information please contact Pete Mento</a:t>
            </a:r>
          </a:p>
          <a:p>
            <a:r>
              <a:rPr lang="en-US" dirty="0">
                <a:hlinkClick r:id="rId3"/>
              </a:rPr>
              <a:t>Pete.Mento@crowe.com</a:t>
            </a:r>
            <a:endParaRPr lang="en-US" dirty="0"/>
          </a:p>
          <a:p>
            <a:r>
              <a:rPr lang="en-US" dirty="0"/>
              <a:t>Office: 202-779-9907</a:t>
            </a:r>
          </a:p>
          <a:p>
            <a:r>
              <a:rPr lang="en-US" dirty="0"/>
              <a:t>Mobile: 978-317-3250</a:t>
            </a:r>
          </a:p>
          <a:p>
            <a:endParaRPr lang="en-US" dirty="0"/>
          </a:p>
        </p:txBody>
      </p:sp>
    </p:spTree>
    <p:extLst>
      <p:ext uri="{BB962C8B-B14F-4D97-AF65-F5344CB8AC3E}">
        <p14:creationId xmlns:p14="http://schemas.microsoft.com/office/powerpoint/2010/main" val="4277201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E1AD0F-3DE3-4613-8F91-8C4E7658E918}"/>
              </a:ext>
            </a:extLst>
          </p:cNvPr>
          <p:cNvSpPr>
            <a:spLocks noGrp="1"/>
          </p:cNvSpPr>
          <p:nvPr>
            <p:ph type="body" sz="quarter" idx="11"/>
          </p:nvPr>
        </p:nvSpPr>
        <p:spPr>
          <a:xfrm>
            <a:off x="641605" y="2361728"/>
            <a:ext cx="8021723" cy="464798"/>
          </a:xfrm>
        </p:spPr>
        <p:txBody>
          <a:bodyPr/>
          <a:lstStyle/>
          <a:p>
            <a:r>
              <a:rPr lang="en-US" dirty="0"/>
              <a:t>Global Trade Solutions</a:t>
            </a:r>
          </a:p>
          <a:p>
            <a:r>
              <a:rPr lang="en-US" sz="1800" dirty="0"/>
              <a:t>By</a:t>
            </a:r>
          </a:p>
          <a:p>
            <a:r>
              <a:rPr lang="en-US" sz="1800" dirty="0"/>
              <a:t>Selena Schneider</a:t>
            </a:r>
          </a:p>
        </p:txBody>
      </p:sp>
    </p:spTree>
    <p:extLst>
      <p:ext uri="{BB962C8B-B14F-4D97-AF65-F5344CB8AC3E}">
        <p14:creationId xmlns:p14="http://schemas.microsoft.com/office/powerpoint/2010/main" val="883198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7D63DFA-235E-4E23-85C1-86CDBD23F31E}"/>
              </a:ext>
            </a:extLst>
          </p:cNvPr>
          <p:cNvSpPr>
            <a:spLocks noGrp="1"/>
          </p:cNvSpPr>
          <p:nvPr>
            <p:ph type="body" sz="quarter" idx="11"/>
          </p:nvPr>
        </p:nvSpPr>
        <p:spPr>
          <a:xfrm>
            <a:off x="704134" y="1468315"/>
            <a:ext cx="7829399" cy="349745"/>
          </a:xfrm>
        </p:spPr>
        <p:txBody>
          <a:bodyPr/>
          <a:lstStyle/>
          <a:p>
            <a:r>
              <a:rPr lang="en-US" sz="2250" dirty="0"/>
              <a:t>What is Your Exposure</a:t>
            </a:r>
          </a:p>
        </p:txBody>
      </p:sp>
      <p:pic>
        <p:nvPicPr>
          <p:cNvPr id="9" name="Picture 8">
            <a:extLst>
              <a:ext uri="{FF2B5EF4-FFF2-40B4-BE49-F238E27FC236}">
                <a16:creationId xmlns:a16="http://schemas.microsoft.com/office/drawing/2014/main" id="{84AAF800-97E6-4D93-8C9F-01AC991489FB}"/>
              </a:ext>
            </a:extLst>
          </p:cNvPr>
          <p:cNvPicPr>
            <a:picLocks noChangeAspect="1"/>
          </p:cNvPicPr>
          <p:nvPr/>
        </p:nvPicPr>
        <p:blipFill>
          <a:blip r:embed="rId2"/>
          <a:stretch>
            <a:fillRect/>
          </a:stretch>
        </p:blipFill>
        <p:spPr>
          <a:xfrm>
            <a:off x="7259491" y="3144570"/>
            <a:ext cx="328675" cy="328570"/>
          </a:xfrm>
          <a:prstGeom prst="rect">
            <a:avLst/>
          </a:prstGeom>
        </p:spPr>
      </p:pic>
      <p:grpSp>
        <p:nvGrpSpPr>
          <p:cNvPr id="2" name="Group 1"/>
          <p:cNvGrpSpPr/>
          <p:nvPr/>
        </p:nvGrpSpPr>
        <p:grpSpPr>
          <a:xfrm>
            <a:off x="3740178" y="1741613"/>
            <a:ext cx="4249702" cy="3861486"/>
            <a:chOff x="1455439" y="440133"/>
            <a:chExt cx="5991663" cy="5540076"/>
          </a:xfrm>
        </p:grpSpPr>
        <p:sp>
          <p:nvSpPr>
            <p:cNvPr id="20" name="Block Arc 19">
              <a:extLst>
                <a:ext uri="{FF2B5EF4-FFF2-40B4-BE49-F238E27FC236}">
                  <a16:creationId xmlns:a16="http://schemas.microsoft.com/office/drawing/2014/main" id="{66D4C108-3BFB-4A8D-A222-6A094218CE99}"/>
                </a:ext>
              </a:extLst>
            </p:cNvPr>
            <p:cNvSpPr/>
            <p:nvPr/>
          </p:nvSpPr>
          <p:spPr>
            <a:xfrm rot="10800000" flipH="1">
              <a:off x="1602575" y="3820209"/>
              <a:ext cx="2160000" cy="2160000"/>
            </a:xfrm>
            <a:prstGeom prst="blockArc">
              <a:avLst>
                <a:gd name="adj1" fmla="val 10800000"/>
                <a:gd name="adj2" fmla="val 4201097"/>
                <a:gd name="adj3" fmla="val 11052"/>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solidFill>
                  <a:schemeClr val="tx1"/>
                </a:solidFill>
              </a:endParaRPr>
            </a:p>
          </p:txBody>
        </p:sp>
        <p:sp>
          <p:nvSpPr>
            <p:cNvPr id="21" name="Block Arc 20">
              <a:extLst>
                <a:ext uri="{FF2B5EF4-FFF2-40B4-BE49-F238E27FC236}">
                  <a16:creationId xmlns:a16="http://schemas.microsoft.com/office/drawing/2014/main" id="{542CAEB8-8507-476C-9363-22EE1C0F24A3}"/>
                </a:ext>
              </a:extLst>
            </p:cNvPr>
            <p:cNvSpPr/>
            <p:nvPr/>
          </p:nvSpPr>
          <p:spPr>
            <a:xfrm flipH="1">
              <a:off x="2291821" y="2037881"/>
              <a:ext cx="2160000" cy="2160000"/>
            </a:xfrm>
            <a:prstGeom prst="blockArc">
              <a:avLst>
                <a:gd name="adj1" fmla="val 10800000"/>
                <a:gd name="adj2" fmla="val 4446339"/>
                <a:gd name="adj3" fmla="val 115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solidFill>
                  <a:schemeClr val="tx1"/>
                </a:solidFill>
              </a:endParaRPr>
            </a:p>
          </p:txBody>
        </p:sp>
        <p:sp>
          <p:nvSpPr>
            <p:cNvPr id="22" name="Block Arc 21">
              <a:extLst>
                <a:ext uri="{FF2B5EF4-FFF2-40B4-BE49-F238E27FC236}">
                  <a16:creationId xmlns:a16="http://schemas.microsoft.com/office/drawing/2014/main" id="{81618195-6279-4ED0-8FA4-C4E855A56C7B}"/>
                </a:ext>
              </a:extLst>
            </p:cNvPr>
            <p:cNvSpPr/>
            <p:nvPr/>
          </p:nvSpPr>
          <p:spPr>
            <a:xfrm rot="10800000" flipH="1">
              <a:off x="4207104" y="2037881"/>
              <a:ext cx="2160000" cy="2160000"/>
            </a:xfrm>
            <a:prstGeom prst="blockArc">
              <a:avLst>
                <a:gd name="adj1" fmla="val 10763044"/>
                <a:gd name="adj2" fmla="val 3307882"/>
                <a:gd name="adj3" fmla="val 11091"/>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solidFill>
                  <a:schemeClr val="tx1"/>
                </a:solidFill>
              </a:endParaRPr>
            </a:p>
          </p:txBody>
        </p:sp>
        <p:sp>
          <p:nvSpPr>
            <p:cNvPr id="24" name="Block Arc 23">
              <a:extLst>
                <a:ext uri="{FF2B5EF4-FFF2-40B4-BE49-F238E27FC236}">
                  <a16:creationId xmlns:a16="http://schemas.microsoft.com/office/drawing/2014/main" id="{D06A8620-5373-40B4-90F5-575C252D5E4E}"/>
                </a:ext>
              </a:extLst>
            </p:cNvPr>
            <p:cNvSpPr/>
            <p:nvPr/>
          </p:nvSpPr>
          <p:spPr>
            <a:xfrm rot="1021751" flipH="1">
              <a:off x="5287102" y="440133"/>
              <a:ext cx="2160000" cy="2160000"/>
            </a:xfrm>
            <a:prstGeom prst="blockArc">
              <a:avLst>
                <a:gd name="adj1" fmla="val 10800000"/>
                <a:gd name="adj2" fmla="val 4446339"/>
                <a:gd name="adj3" fmla="val 115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solidFill>
                  <a:schemeClr val="tx1"/>
                </a:solidFill>
              </a:endParaRPr>
            </a:p>
          </p:txBody>
        </p:sp>
        <p:sp>
          <p:nvSpPr>
            <p:cNvPr id="4" name="Oval 3">
              <a:extLst>
                <a:ext uri="{FF2B5EF4-FFF2-40B4-BE49-F238E27FC236}">
                  <a16:creationId xmlns:a16="http://schemas.microsoft.com/office/drawing/2014/main" id="{C46E1CD2-63EF-4FBA-B054-7916BC5F0672}"/>
                </a:ext>
              </a:extLst>
            </p:cNvPr>
            <p:cNvSpPr/>
            <p:nvPr/>
          </p:nvSpPr>
          <p:spPr>
            <a:xfrm>
              <a:off x="2595845" y="2332140"/>
              <a:ext cx="1571482" cy="157148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Oval 27">
              <a:extLst>
                <a:ext uri="{FF2B5EF4-FFF2-40B4-BE49-F238E27FC236}">
                  <a16:creationId xmlns:a16="http://schemas.microsoft.com/office/drawing/2014/main" id="{724D97B6-BA25-4E38-B7C5-2BEFCF13B741}"/>
                </a:ext>
              </a:extLst>
            </p:cNvPr>
            <p:cNvSpPr/>
            <p:nvPr/>
          </p:nvSpPr>
          <p:spPr>
            <a:xfrm>
              <a:off x="1896833" y="4114468"/>
              <a:ext cx="1571482" cy="157148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Oval 28">
              <a:extLst>
                <a:ext uri="{FF2B5EF4-FFF2-40B4-BE49-F238E27FC236}">
                  <a16:creationId xmlns:a16="http://schemas.microsoft.com/office/drawing/2014/main" id="{ACA0824E-ABF3-42DA-8F9F-8C68C69E98B7}"/>
                </a:ext>
              </a:extLst>
            </p:cNvPr>
            <p:cNvSpPr/>
            <p:nvPr/>
          </p:nvSpPr>
          <p:spPr>
            <a:xfrm>
              <a:off x="4511127" y="2332140"/>
              <a:ext cx="1571482" cy="157148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Oval 30">
              <a:extLst>
                <a:ext uri="{FF2B5EF4-FFF2-40B4-BE49-F238E27FC236}">
                  <a16:creationId xmlns:a16="http://schemas.microsoft.com/office/drawing/2014/main" id="{CA458E05-44F0-4962-AB07-63A100FA4732}"/>
                </a:ext>
              </a:extLst>
            </p:cNvPr>
            <p:cNvSpPr/>
            <p:nvPr/>
          </p:nvSpPr>
          <p:spPr>
            <a:xfrm>
              <a:off x="5581361" y="712258"/>
              <a:ext cx="1571482" cy="157148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Picture 4">
              <a:extLst>
                <a:ext uri="{FF2B5EF4-FFF2-40B4-BE49-F238E27FC236}">
                  <a16:creationId xmlns:a16="http://schemas.microsoft.com/office/drawing/2014/main" id="{D8E30E55-4271-4CE8-89E1-CEAFE03E05B6}"/>
                </a:ext>
              </a:extLst>
            </p:cNvPr>
            <p:cNvPicPr>
              <a:picLocks noChangeAspect="1"/>
            </p:cNvPicPr>
            <p:nvPr/>
          </p:nvPicPr>
          <p:blipFill>
            <a:blip r:embed="rId3"/>
            <a:stretch>
              <a:fillRect/>
            </a:stretch>
          </p:blipFill>
          <p:spPr>
            <a:xfrm>
              <a:off x="2325613" y="4603059"/>
              <a:ext cx="671862" cy="671648"/>
            </a:xfrm>
            <a:prstGeom prst="rect">
              <a:avLst/>
            </a:prstGeom>
          </p:spPr>
        </p:pic>
        <p:pic>
          <p:nvPicPr>
            <p:cNvPr id="6" name="Picture 5">
              <a:extLst>
                <a:ext uri="{FF2B5EF4-FFF2-40B4-BE49-F238E27FC236}">
                  <a16:creationId xmlns:a16="http://schemas.microsoft.com/office/drawing/2014/main" id="{7ADC1082-F9DB-4863-8ABC-982AB807FBA4}"/>
                </a:ext>
              </a:extLst>
            </p:cNvPr>
            <p:cNvPicPr>
              <a:picLocks noChangeAspect="1"/>
            </p:cNvPicPr>
            <p:nvPr/>
          </p:nvPicPr>
          <p:blipFill>
            <a:blip r:embed="rId4"/>
            <a:stretch>
              <a:fillRect/>
            </a:stretch>
          </p:blipFill>
          <p:spPr>
            <a:xfrm>
              <a:off x="3121019" y="2717470"/>
              <a:ext cx="493375" cy="717410"/>
            </a:xfrm>
            <a:prstGeom prst="rect">
              <a:avLst/>
            </a:prstGeom>
          </p:spPr>
        </p:pic>
        <p:pic>
          <p:nvPicPr>
            <p:cNvPr id="7" name="Picture 6">
              <a:extLst>
                <a:ext uri="{FF2B5EF4-FFF2-40B4-BE49-F238E27FC236}">
                  <a16:creationId xmlns:a16="http://schemas.microsoft.com/office/drawing/2014/main" id="{6004A150-AA70-42CA-B29B-DF33DDD2F674}"/>
                </a:ext>
              </a:extLst>
            </p:cNvPr>
            <p:cNvPicPr>
              <a:picLocks noChangeAspect="1"/>
            </p:cNvPicPr>
            <p:nvPr/>
          </p:nvPicPr>
          <p:blipFill>
            <a:blip r:embed="rId5"/>
            <a:stretch>
              <a:fillRect/>
            </a:stretch>
          </p:blipFill>
          <p:spPr>
            <a:xfrm>
              <a:off x="4986578" y="2820849"/>
              <a:ext cx="640828" cy="681950"/>
            </a:xfrm>
            <a:prstGeom prst="rect">
              <a:avLst/>
            </a:prstGeom>
          </p:spPr>
        </p:pic>
        <p:pic>
          <p:nvPicPr>
            <p:cNvPr id="8" name="Picture 7">
              <a:extLst>
                <a:ext uri="{FF2B5EF4-FFF2-40B4-BE49-F238E27FC236}">
                  <a16:creationId xmlns:a16="http://schemas.microsoft.com/office/drawing/2014/main" id="{288F78C7-10DD-499D-876E-8C4F24FCAF1B}"/>
                </a:ext>
              </a:extLst>
            </p:cNvPr>
            <p:cNvPicPr>
              <a:picLocks noChangeAspect="1"/>
            </p:cNvPicPr>
            <p:nvPr/>
          </p:nvPicPr>
          <p:blipFill>
            <a:blip r:embed="rId6"/>
            <a:stretch>
              <a:fillRect/>
            </a:stretch>
          </p:blipFill>
          <p:spPr>
            <a:xfrm>
              <a:off x="6096000" y="1216316"/>
              <a:ext cx="607835" cy="607635"/>
            </a:xfrm>
            <a:prstGeom prst="rect">
              <a:avLst/>
            </a:prstGeom>
          </p:spPr>
        </p:pic>
        <p:grpSp>
          <p:nvGrpSpPr>
            <p:cNvPr id="42" name="Group 23">
              <a:extLst>
                <a:ext uri="{FF2B5EF4-FFF2-40B4-BE49-F238E27FC236}">
                  <a16:creationId xmlns:a16="http://schemas.microsoft.com/office/drawing/2014/main" id="{3FD52209-12CF-4338-9AF3-7EDE19951B97}"/>
                </a:ext>
              </a:extLst>
            </p:cNvPr>
            <p:cNvGrpSpPr>
              <a:grpSpLocks noChangeAspect="1"/>
            </p:cNvGrpSpPr>
            <p:nvPr/>
          </p:nvGrpSpPr>
          <p:grpSpPr bwMode="auto">
            <a:xfrm>
              <a:off x="1455439" y="4627931"/>
              <a:ext cx="485775" cy="485775"/>
              <a:chOff x="4912" y="1767"/>
              <a:chExt cx="306" cy="306"/>
            </a:xfrm>
          </p:grpSpPr>
          <p:sp>
            <p:nvSpPr>
              <p:cNvPr id="44" name="Oval 24">
                <a:extLst>
                  <a:ext uri="{FF2B5EF4-FFF2-40B4-BE49-F238E27FC236}">
                    <a16:creationId xmlns:a16="http://schemas.microsoft.com/office/drawing/2014/main" id="{F7AC6E79-01F7-491F-B9E8-B8CDEB1965BF}"/>
                  </a:ext>
                </a:extLst>
              </p:cNvPr>
              <p:cNvSpPr>
                <a:spLocks noChangeArrowheads="1"/>
              </p:cNvSpPr>
              <p:nvPr/>
            </p:nvSpPr>
            <p:spPr bwMode="auto">
              <a:xfrm>
                <a:off x="4912" y="1767"/>
                <a:ext cx="306" cy="306"/>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 name="Freeform 25">
                <a:extLst>
                  <a:ext uri="{FF2B5EF4-FFF2-40B4-BE49-F238E27FC236}">
                    <a16:creationId xmlns:a16="http://schemas.microsoft.com/office/drawing/2014/main" id="{74351A64-0210-4A45-99B5-19DF58C4EB02}"/>
                  </a:ext>
                </a:extLst>
              </p:cNvPr>
              <p:cNvSpPr>
                <a:spLocks/>
              </p:cNvSpPr>
              <p:nvPr/>
            </p:nvSpPr>
            <p:spPr bwMode="auto">
              <a:xfrm>
                <a:off x="5004" y="1844"/>
                <a:ext cx="7" cy="156"/>
              </a:xfrm>
              <a:custGeom>
                <a:avLst/>
                <a:gdLst>
                  <a:gd name="T0" fmla="*/ 2 w 4"/>
                  <a:gd name="T1" fmla="*/ 90 h 90"/>
                  <a:gd name="T2" fmla="*/ 0 w 4"/>
                  <a:gd name="T3" fmla="*/ 88 h 90"/>
                  <a:gd name="T4" fmla="*/ 0 w 4"/>
                  <a:gd name="T5" fmla="*/ 2 h 90"/>
                  <a:gd name="T6" fmla="*/ 2 w 4"/>
                  <a:gd name="T7" fmla="*/ 0 h 90"/>
                  <a:gd name="T8" fmla="*/ 4 w 4"/>
                  <a:gd name="T9" fmla="*/ 2 h 90"/>
                  <a:gd name="T10" fmla="*/ 4 w 4"/>
                  <a:gd name="T11" fmla="*/ 88 h 90"/>
                  <a:gd name="T12" fmla="*/ 2 w 4"/>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4" h="90">
                    <a:moveTo>
                      <a:pt x="2" y="90"/>
                    </a:moveTo>
                    <a:cubicBezTo>
                      <a:pt x="1" y="90"/>
                      <a:pt x="0" y="89"/>
                      <a:pt x="0" y="88"/>
                    </a:cubicBezTo>
                    <a:cubicBezTo>
                      <a:pt x="0" y="2"/>
                      <a:pt x="0" y="2"/>
                      <a:pt x="0" y="2"/>
                    </a:cubicBezTo>
                    <a:cubicBezTo>
                      <a:pt x="0" y="1"/>
                      <a:pt x="1" y="0"/>
                      <a:pt x="2" y="0"/>
                    </a:cubicBezTo>
                    <a:cubicBezTo>
                      <a:pt x="3" y="0"/>
                      <a:pt x="4" y="1"/>
                      <a:pt x="4" y="2"/>
                    </a:cubicBezTo>
                    <a:cubicBezTo>
                      <a:pt x="4" y="88"/>
                      <a:pt x="4" y="88"/>
                      <a:pt x="4" y="88"/>
                    </a:cubicBezTo>
                    <a:cubicBezTo>
                      <a:pt x="4" y="89"/>
                      <a:pt x="3" y="90"/>
                      <a:pt x="2" y="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6" name="Freeform 26">
                <a:extLst>
                  <a:ext uri="{FF2B5EF4-FFF2-40B4-BE49-F238E27FC236}">
                    <a16:creationId xmlns:a16="http://schemas.microsoft.com/office/drawing/2014/main" id="{8DE0E963-3788-4BEE-98E4-3E177F4F5874}"/>
                  </a:ext>
                </a:extLst>
              </p:cNvPr>
              <p:cNvSpPr>
                <a:spLocks noEditPoints="1"/>
              </p:cNvSpPr>
              <p:nvPr/>
            </p:nvSpPr>
            <p:spPr bwMode="auto">
              <a:xfrm>
                <a:off x="5004" y="1844"/>
                <a:ext cx="146" cy="135"/>
              </a:xfrm>
              <a:custGeom>
                <a:avLst/>
                <a:gdLst>
                  <a:gd name="T0" fmla="*/ 65 w 84"/>
                  <a:gd name="T1" fmla="*/ 78 h 78"/>
                  <a:gd name="T2" fmla="*/ 41 w 84"/>
                  <a:gd name="T3" fmla="*/ 70 h 78"/>
                  <a:gd name="T4" fmla="*/ 19 w 84"/>
                  <a:gd name="T5" fmla="*/ 63 h 78"/>
                  <a:gd name="T6" fmla="*/ 4 w 84"/>
                  <a:gd name="T7" fmla="*/ 70 h 78"/>
                  <a:gd name="T8" fmla="*/ 1 w 84"/>
                  <a:gd name="T9" fmla="*/ 70 h 78"/>
                  <a:gd name="T10" fmla="*/ 0 w 84"/>
                  <a:gd name="T11" fmla="*/ 69 h 78"/>
                  <a:gd name="T12" fmla="*/ 0 w 84"/>
                  <a:gd name="T13" fmla="*/ 9 h 78"/>
                  <a:gd name="T14" fmla="*/ 1 w 84"/>
                  <a:gd name="T15" fmla="*/ 7 h 78"/>
                  <a:gd name="T16" fmla="*/ 19 w 84"/>
                  <a:gd name="T17" fmla="*/ 0 h 78"/>
                  <a:gd name="T18" fmla="*/ 43 w 84"/>
                  <a:gd name="T19" fmla="*/ 7 h 78"/>
                  <a:gd name="T20" fmla="*/ 65 w 84"/>
                  <a:gd name="T21" fmla="*/ 14 h 78"/>
                  <a:gd name="T22" fmla="*/ 81 w 84"/>
                  <a:gd name="T23" fmla="*/ 7 h 78"/>
                  <a:gd name="T24" fmla="*/ 83 w 84"/>
                  <a:gd name="T25" fmla="*/ 7 h 78"/>
                  <a:gd name="T26" fmla="*/ 84 w 84"/>
                  <a:gd name="T27" fmla="*/ 9 h 78"/>
                  <a:gd name="T28" fmla="*/ 72 w 84"/>
                  <a:gd name="T29" fmla="*/ 45 h 78"/>
                  <a:gd name="T30" fmla="*/ 84 w 84"/>
                  <a:gd name="T31" fmla="*/ 68 h 78"/>
                  <a:gd name="T32" fmla="*/ 84 w 84"/>
                  <a:gd name="T33" fmla="*/ 70 h 78"/>
                  <a:gd name="T34" fmla="*/ 65 w 84"/>
                  <a:gd name="T35" fmla="*/ 78 h 78"/>
                  <a:gd name="T36" fmla="*/ 19 w 84"/>
                  <a:gd name="T37" fmla="*/ 59 h 78"/>
                  <a:gd name="T38" fmla="*/ 43 w 84"/>
                  <a:gd name="T39" fmla="*/ 67 h 78"/>
                  <a:gd name="T40" fmla="*/ 65 w 84"/>
                  <a:gd name="T41" fmla="*/ 74 h 78"/>
                  <a:gd name="T42" fmla="*/ 80 w 84"/>
                  <a:gd name="T43" fmla="*/ 68 h 78"/>
                  <a:gd name="T44" fmla="*/ 68 w 84"/>
                  <a:gd name="T45" fmla="*/ 46 h 78"/>
                  <a:gd name="T46" fmla="*/ 68 w 84"/>
                  <a:gd name="T47" fmla="*/ 45 h 78"/>
                  <a:gd name="T48" fmla="*/ 79 w 84"/>
                  <a:gd name="T49" fmla="*/ 14 h 78"/>
                  <a:gd name="T50" fmla="*/ 65 w 84"/>
                  <a:gd name="T51" fmla="*/ 18 h 78"/>
                  <a:gd name="T52" fmla="*/ 41 w 84"/>
                  <a:gd name="T53" fmla="*/ 11 h 78"/>
                  <a:gd name="T54" fmla="*/ 19 w 84"/>
                  <a:gd name="T55" fmla="*/ 4 h 78"/>
                  <a:gd name="T56" fmla="*/ 4 w 84"/>
                  <a:gd name="T57" fmla="*/ 10 h 78"/>
                  <a:gd name="T58" fmla="*/ 4 w 84"/>
                  <a:gd name="T59" fmla="*/ 64 h 78"/>
                  <a:gd name="T60" fmla="*/ 19 w 84"/>
                  <a:gd name="T61"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 h="78">
                    <a:moveTo>
                      <a:pt x="65" y="78"/>
                    </a:moveTo>
                    <a:cubicBezTo>
                      <a:pt x="57" y="78"/>
                      <a:pt x="49" y="74"/>
                      <a:pt x="41" y="70"/>
                    </a:cubicBezTo>
                    <a:cubicBezTo>
                      <a:pt x="34" y="67"/>
                      <a:pt x="26" y="63"/>
                      <a:pt x="19" y="63"/>
                    </a:cubicBezTo>
                    <a:cubicBezTo>
                      <a:pt x="13" y="63"/>
                      <a:pt x="8" y="66"/>
                      <a:pt x="4" y="70"/>
                    </a:cubicBezTo>
                    <a:cubicBezTo>
                      <a:pt x="3" y="71"/>
                      <a:pt x="2" y="71"/>
                      <a:pt x="1" y="70"/>
                    </a:cubicBezTo>
                    <a:cubicBezTo>
                      <a:pt x="1" y="70"/>
                      <a:pt x="0" y="69"/>
                      <a:pt x="0" y="69"/>
                    </a:cubicBezTo>
                    <a:cubicBezTo>
                      <a:pt x="0" y="9"/>
                      <a:pt x="0" y="9"/>
                      <a:pt x="0" y="9"/>
                    </a:cubicBezTo>
                    <a:cubicBezTo>
                      <a:pt x="0" y="8"/>
                      <a:pt x="0" y="8"/>
                      <a:pt x="1" y="7"/>
                    </a:cubicBezTo>
                    <a:cubicBezTo>
                      <a:pt x="6" y="2"/>
                      <a:pt x="12" y="0"/>
                      <a:pt x="19" y="0"/>
                    </a:cubicBezTo>
                    <a:cubicBezTo>
                      <a:pt x="27" y="0"/>
                      <a:pt x="35" y="3"/>
                      <a:pt x="43" y="7"/>
                    </a:cubicBezTo>
                    <a:cubicBezTo>
                      <a:pt x="51" y="11"/>
                      <a:pt x="58" y="14"/>
                      <a:pt x="65" y="14"/>
                    </a:cubicBezTo>
                    <a:cubicBezTo>
                      <a:pt x="71" y="14"/>
                      <a:pt x="76" y="12"/>
                      <a:pt x="81" y="7"/>
                    </a:cubicBezTo>
                    <a:cubicBezTo>
                      <a:pt x="82" y="7"/>
                      <a:pt x="83" y="7"/>
                      <a:pt x="83" y="7"/>
                    </a:cubicBezTo>
                    <a:cubicBezTo>
                      <a:pt x="84" y="8"/>
                      <a:pt x="84" y="9"/>
                      <a:pt x="84" y="9"/>
                    </a:cubicBezTo>
                    <a:cubicBezTo>
                      <a:pt x="80" y="22"/>
                      <a:pt x="77" y="34"/>
                      <a:pt x="72" y="45"/>
                    </a:cubicBezTo>
                    <a:cubicBezTo>
                      <a:pt x="77" y="55"/>
                      <a:pt x="80" y="62"/>
                      <a:pt x="84" y="68"/>
                    </a:cubicBezTo>
                    <a:cubicBezTo>
                      <a:pt x="84" y="68"/>
                      <a:pt x="84" y="69"/>
                      <a:pt x="84" y="70"/>
                    </a:cubicBezTo>
                    <a:cubicBezTo>
                      <a:pt x="78" y="75"/>
                      <a:pt x="72" y="78"/>
                      <a:pt x="65" y="78"/>
                    </a:cubicBezTo>
                    <a:close/>
                    <a:moveTo>
                      <a:pt x="19" y="59"/>
                    </a:moveTo>
                    <a:cubicBezTo>
                      <a:pt x="27" y="59"/>
                      <a:pt x="35" y="63"/>
                      <a:pt x="43" y="67"/>
                    </a:cubicBezTo>
                    <a:cubicBezTo>
                      <a:pt x="51" y="70"/>
                      <a:pt x="58" y="74"/>
                      <a:pt x="65" y="74"/>
                    </a:cubicBezTo>
                    <a:cubicBezTo>
                      <a:pt x="71" y="74"/>
                      <a:pt x="75" y="72"/>
                      <a:pt x="80" y="68"/>
                    </a:cubicBezTo>
                    <a:cubicBezTo>
                      <a:pt x="76" y="63"/>
                      <a:pt x="72" y="55"/>
                      <a:pt x="68" y="46"/>
                    </a:cubicBezTo>
                    <a:cubicBezTo>
                      <a:pt x="68" y="46"/>
                      <a:pt x="68" y="45"/>
                      <a:pt x="68" y="45"/>
                    </a:cubicBezTo>
                    <a:cubicBezTo>
                      <a:pt x="72" y="35"/>
                      <a:pt x="75" y="25"/>
                      <a:pt x="79" y="14"/>
                    </a:cubicBezTo>
                    <a:cubicBezTo>
                      <a:pt x="74" y="17"/>
                      <a:pt x="70" y="18"/>
                      <a:pt x="65" y="18"/>
                    </a:cubicBezTo>
                    <a:cubicBezTo>
                      <a:pt x="57" y="18"/>
                      <a:pt x="49" y="14"/>
                      <a:pt x="41" y="11"/>
                    </a:cubicBezTo>
                    <a:cubicBezTo>
                      <a:pt x="34" y="7"/>
                      <a:pt x="26" y="4"/>
                      <a:pt x="19" y="4"/>
                    </a:cubicBezTo>
                    <a:cubicBezTo>
                      <a:pt x="14" y="4"/>
                      <a:pt x="9" y="6"/>
                      <a:pt x="4" y="10"/>
                    </a:cubicBezTo>
                    <a:cubicBezTo>
                      <a:pt x="4" y="64"/>
                      <a:pt x="4" y="64"/>
                      <a:pt x="4" y="64"/>
                    </a:cubicBezTo>
                    <a:cubicBezTo>
                      <a:pt x="9" y="61"/>
                      <a:pt x="14" y="59"/>
                      <a:pt x="19"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sp>
        <p:nvSpPr>
          <p:cNvPr id="3" name="TextBox 2"/>
          <p:cNvSpPr txBox="1"/>
          <p:nvPr/>
        </p:nvSpPr>
        <p:spPr>
          <a:xfrm>
            <a:off x="708463" y="2506653"/>
            <a:ext cx="2607476" cy="2354491"/>
          </a:xfrm>
          <a:prstGeom prst="rect">
            <a:avLst/>
          </a:prstGeom>
          <a:noFill/>
        </p:spPr>
        <p:txBody>
          <a:bodyPr wrap="square" rtlCol="0">
            <a:spAutoFit/>
          </a:bodyPr>
          <a:lstStyle/>
          <a:p>
            <a:pPr marL="385763" indent="-385763">
              <a:buFont typeface="+mj-lt"/>
              <a:buAutoNum type="arabicPeriod"/>
            </a:pPr>
            <a:r>
              <a:rPr lang="en-US" sz="2100" dirty="0"/>
              <a:t>Assess</a:t>
            </a:r>
          </a:p>
          <a:p>
            <a:pPr marL="385763" indent="-385763">
              <a:buFont typeface="+mj-lt"/>
              <a:buAutoNum type="arabicPeriod"/>
            </a:pPr>
            <a:endParaRPr lang="en-US" sz="2100" dirty="0"/>
          </a:p>
          <a:p>
            <a:pPr marL="385763" indent="-385763">
              <a:buFont typeface="+mj-lt"/>
              <a:buAutoNum type="arabicPeriod"/>
            </a:pPr>
            <a:r>
              <a:rPr lang="en-US" sz="2100" dirty="0"/>
              <a:t>Strategize</a:t>
            </a:r>
          </a:p>
          <a:p>
            <a:pPr marL="385763" indent="-385763">
              <a:buFont typeface="+mj-lt"/>
              <a:buAutoNum type="arabicPeriod"/>
            </a:pPr>
            <a:endParaRPr lang="en-US" sz="2100" dirty="0"/>
          </a:p>
          <a:p>
            <a:pPr marL="385763" indent="-385763">
              <a:buFont typeface="+mj-lt"/>
              <a:buAutoNum type="arabicPeriod"/>
            </a:pPr>
            <a:r>
              <a:rPr lang="en-US" sz="2100" dirty="0"/>
              <a:t>Execute</a:t>
            </a:r>
          </a:p>
          <a:p>
            <a:pPr marL="385763" indent="-385763">
              <a:buFont typeface="+mj-lt"/>
              <a:buAutoNum type="arabicPeriod"/>
            </a:pPr>
            <a:endParaRPr lang="en-US" sz="2100" dirty="0"/>
          </a:p>
          <a:p>
            <a:pPr marL="385763" indent="-385763">
              <a:buFont typeface="+mj-lt"/>
              <a:buAutoNum type="arabicPeriod"/>
            </a:pPr>
            <a:r>
              <a:rPr lang="en-US" sz="2100" dirty="0"/>
              <a:t>Optimize</a:t>
            </a:r>
          </a:p>
        </p:txBody>
      </p:sp>
    </p:spTree>
    <p:extLst>
      <p:ext uri="{BB962C8B-B14F-4D97-AF65-F5344CB8AC3E}">
        <p14:creationId xmlns:p14="http://schemas.microsoft.com/office/powerpoint/2010/main" val="2228583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Assess</a:t>
            </a:r>
          </a:p>
        </p:txBody>
      </p:sp>
      <p:sp>
        <p:nvSpPr>
          <p:cNvPr id="7" name="Content Placeholder 6"/>
          <p:cNvSpPr>
            <a:spLocks noGrp="1"/>
          </p:cNvSpPr>
          <p:nvPr>
            <p:ph sz="half" idx="1"/>
          </p:nvPr>
        </p:nvSpPr>
        <p:spPr/>
        <p:txBody>
          <a:bodyPr/>
          <a:lstStyle/>
          <a:p>
            <a:r>
              <a:rPr lang="en-US" sz="1400" dirty="0"/>
              <a:t>First, understand where and to what extent your supply chain is affected – countries, suppliers, items, product margins, and strategic options.</a:t>
            </a:r>
          </a:p>
          <a:p>
            <a:r>
              <a:rPr lang="en-US" sz="1400" b="1" dirty="0"/>
              <a:t>Understand scale of impact:</a:t>
            </a:r>
          </a:p>
          <a:p>
            <a:pPr lvl="1"/>
            <a:r>
              <a:rPr lang="en-US" sz="1400" dirty="0"/>
              <a:t>Retrieve and analyze harmonized tariff schedule (HTS) codes imports against Tariff </a:t>
            </a:r>
          </a:p>
          <a:p>
            <a:pPr lvl="1"/>
            <a:r>
              <a:rPr lang="en-US" sz="1400" dirty="0"/>
              <a:t>Correlate regions of focus and commodities affected back to your organization’s supply chain</a:t>
            </a:r>
          </a:p>
          <a:p>
            <a:pPr lvl="1"/>
            <a:r>
              <a:rPr lang="en-US" sz="1400" dirty="0"/>
              <a:t>Document potential impact on margin and other risks</a:t>
            </a:r>
          </a:p>
          <a:p>
            <a:pPr lvl="1"/>
            <a:r>
              <a:rPr lang="en-US" sz="1400" dirty="0"/>
              <a:t>Complete a deep-dive review into areas of greatest risk and financial impact</a:t>
            </a:r>
          </a:p>
          <a:p>
            <a:endParaRPr lang="en-US" dirty="0"/>
          </a:p>
        </p:txBody>
      </p:sp>
      <p:pic>
        <p:nvPicPr>
          <p:cNvPr id="3" name="Picture 2"/>
          <p:cNvPicPr>
            <a:picLocks noChangeAspect="1"/>
          </p:cNvPicPr>
          <p:nvPr/>
        </p:nvPicPr>
        <p:blipFill>
          <a:blip r:embed="rId3"/>
          <a:stretch>
            <a:fillRect/>
          </a:stretch>
        </p:blipFill>
        <p:spPr>
          <a:xfrm>
            <a:off x="5608320" y="3067528"/>
            <a:ext cx="2131533" cy="2392371"/>
          </a:xfrm>
          <a:prstGeom prst="rect">
            <a:avLst/>
          </a:prstGeom>
        </p:spPr>
      </p:pic>
      <p:sp>
        <p:nvSpPr>
          <p:cNvPr id="5" name="Rectangle 4"/>
          <p:cNvSpPr/>
          <p:nvPr/>
        </p:nvSpPr>
        <p:spPr>
          <a:xfrm>
            <a:off x="4644736" y="2154959"/>
            <a:ext cx="4130264" cy="1015663"/>
          </a:xfrm>
          <a:prstGeom prst="rect">
            <a:avLst/>
          </a:prstGeom>
        </p:spPr>
        <p:txBody>
          <a:bodyPr wrap="square">
            <a:spAutoFit/>
          </a:bodyPr>
          <a:lstStyle/>
          <a:p>
            <a:r>
              <a:rPr lang="en-US" sz="1200" b="1" dirty="0">
                <a:latin typeface="+mj-lt"/>
              </a:rPr>
              <a:t>Example: </a:t>
            </a:r>
            <a:r>
              <a:rPr lang="en-US" sz="1200" dirty="0">
                <a:latin typeface="+mj-lt"/>
              </a:rPr>
              <a:t>Leading provider of specialty chemicals focused on personal care, food, consumer, and industrial end markets. </a:t>
            </a:r>
          </a:p>
          <a:p>
            <a:r>
              <a:rPr lang="en-US" sz="1200" b="1" dirty="0">
                <a:latin typeface="+mj-lt"/>
              </a:rPr>
              <a:t>Issue: </a:t>
            </a:r>
            <a:r>
              <a:rPr lang="en-US" sz="1200" dirty="0">
                <a:latin typeface="+mj-lt"/>
              </a:rPr>
              <a:t>Realizing significant impacts due to Chinese imports</a:t>
            </a:r>
          </a:p>
        </p:txBody>
      </p:sp>
      <p:sp>
        <p:nvSpPr>
          <p:cNvPr id="6" name="Rectangular Callout 5"/>
          <p:cNvSpPr/>
          <p:nvPr/>
        </p:nvSpPr>
        <p:spPr>
          <a:xfrm>
            <a:off x="3808967" y="5013809"/>
            <a:ext cx="1417320" cy="640080"/>
          </a:xfrm>
          <a:prstGeom prst="wedgeRectCallout">
            <a:avLst>
              <a:gd name="adj1" fmla="val 79705"/>
              <a:gd name="adj2" fmla="val -93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Assess impact on new legislation revisions on organization</a:t>
            </a:r>
          </a:p>
        </p:txBody>
      </p:sp>
    </p:spTree>
    <p:extLst>
      <p:ext uri="{BB962C8B-B14F-4D97-AF65-F5344CB8AC3E}">
        <p14:creationId xmlns:p14="http://schemas.microsoft.com/office/powerpoint/2010/main" val="10436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Strategize</a:t>
            </a:r>
          </a:p>
        </p:txBody>
      </p:sp>
      <p:sp>
        <p:nvSpPr>
          <p:cNvPr id="4" name="Text Placeholder 3"/>
          <p:cNvSpPr>
            <a:spLocks noGrp="1"/>
          </p:cNvSpPr>
          <p:nvPr>
            <p:ph type="body" sz="quarter" idx="10"/>
          </p:nvPr>
        </p:nvSpPr>
        <p:spPr>
          <a:xfrm>
            <a:off x="405000" y="2207250"/>
            <a:ext cx="4844918" cy="3375000"/>
          </a:xfrm>
        </p:spPr>
        <p:txBody>
          <a:bodyPr/>
          <a:lstStyle/>
          <a:p>
            <a:r>
              <a:rPr lang="en-US" sz="1100" b="1" dirty="0"/>
              <a:t>Narrow your strategy to address areas of greatest exposure to ensure impact is minimized. </a:t>
            </a:r>
            <a:endParaRPr lang="en-US" sz="1100" dirty="0"/>
          </a:p>
          <a:p>
            <a:r>
              <a:rPr lang="en-US" sz="1100" dirty="0"/>
              <a:t>Timelines to react are tight and timelines to implement supply base change can be long. It is critical that you narrow your focus to areas of the greatest impact</a:t>
            </a:r>
            <a:endParaRPr lang="en-US" sz="1100" b="1" dirty="0"/>
          </a:p>
          <a:p>
            <a:pPr>
              <a:spcBef>
                <a:spcPts val="225"/>
              </a:spcBef>
            </a:pPr>
            <a:r>
              <a:rPr lang="en-US" sz="1100" b="1" dirty="0"/>
              <a:t>What are the areas of greatest risk and impact?</a:t>
            </a:r>
          </a:p>
          <a:p>
            <a:pPr lvl="1">
              <a:spcBef>
                <a:spcPts val="225"/>
              </a:spcBef>
            </a:pPr>
            <a:r>
              <a:rPr lang="en-US" sz="1100" dirty="0"/>
              <a:t>What strategies can be leveraged to address them?</a:t>
            </a:r>
          </a:p>
          <a:p>
            <a:pPr lvl="2">
              <a:spcBef>
                <a:spcPts val="225"/>
              </a:spcBef>
            </a:pPr>
            <a:r>
              <a:rPr lang="en-US" sz="1100" dirty="0"/>
              <a:t>Optimize HTS class and/or apply for exemptions</a:t>
            </a:r>
          </a:p>
          <a:p>
            <a:pPr lvl="2">
              <a:spcBef>
                <a:spcPts val="225"/>
              </a:spcBef>
            </a:pPr>
            <a:r>
              <a:rPr lang="en-US" sz="1100" dirty="0"/>
              <a:t>Move supply source to other best cost country and bring manufacturing in-house. For multinational corporations, work with transfer pricing professionals to optimize the best strategy for setting up the correct pricing strategy.</a:t>
            </a:r>
          </a:p>
          <a:p>
            <a:pPr lvl="2">
              <a:spcBef>
                <a:spcPts val="225"/>
              </a:spcBef>
            </a:pPr>
            <a:r>
              <a:rPr lang="en-US" sz="1100" dirty="0"/>
              <a:t>Re-engineer, value analysis, and value engineering</a:t>
            </a:r>
          </a:p>
          <a:p>
            <a:pPr lvl="2">
              <a:spcBef>
                <a:spcPts val="225"/>
              </a:spcBef>
            </a:pPr>
            <a:r>
              <a:rPr lang="en-US" sz="1100" dirty="0"/>
              <a:t>Customer segmentation and pricing strategy</a:t>
            </a:r>
          </a:p>
          <a:p>
            <a:pPr lvl="2">
              <a:spcBef>
                <a:spcPts val="225"/>
              </a:spcBef>
            </a:pPr>
            <a:r>
              <a:rPr lang="en-US" sz="1100" dirty="0"/>
              <a:t>Use multiple sources to mitigate market volatility </a:t>
            </a:r>
            <a:endParaRPr lang="en-US" sz="1100" b="1" dirty="0"/>
          </a:p>
          <a:p>
            <a:pPr>
              <a:spcBef>
                <a:spcPts val="225"/>
              </a:spcBef>
            </a:pPr>
            <a:r>
              <a:rPr lang="en-US" sz="1100" b="1" dirty="0"/>
              <a:t>Devise a strategy; prepare a plan; identify resources and governance needed	</a:t>
            </a:r>
          </a:p>
        </p:txBody>
      </p:sp>
      <p:sp>
        <p:nvSpPr>
          <p:cNvPr id="5" name="Rectangle 4"/>
          <p:cNvSpPr/>
          <p:nvPr/>
        </p:nvSpPr>
        <p:spPr>
          <a:xfrm>
            <a:off x="5378686" y="2195476"/>
            <a:ext cx="3443195" cy="3985706"/>
          </a:xfrm>
          <a:prstGeom prst="rect">
            <a:avLst/>
          </a:prstGeom>
        </p:spPr>
        <p:txBody>
          <a:bodyPr wrap="square">
            <a:spAutoFit/>
          </a:bodyPr>
          <a:lstStyle/>
          <a:p>
            <a:r>
              <a:rPr lang="en-US" sz="1100" b="1" dirty="0">
                <a:latin typeface="+mj-lt"/>
              </a:rPr>
              <a:t>Example: </a:t>
            </a:r>
            <a:r>
              <a:rPr lang="en-US" sz="1100" dirty="0">
                <a:latin typeface="+mj-lt"/>
              </a:rPr>
              <a:t>Fast growing home furnishings manufacturer importing majority of raw materials for further processing</a:t>
            </a:r>
          </a:p>
          <a:p>
            <a:endParaRPr lang="en-US" sz="1100" dirty="0">
              <a:latin typeface="+mj-lt"/>
            </a:endParaRPr>
          </a:p>
          <a:p>
            <a:r>
              <a:rPr lang="en-US" sz="1100" b="1" dirty="0">
                <a:latin typeface="+mj-lt"/>
              </a:rPr>
              <a:t>Issue: Entire supply chain based out of China with no secondary sources. Client has little experience in supplier development in new regions</a:t>
            </a:r>
          </a:p>
          <a:p>
            <a:endParaRPr lang="en-US" sz="1100" b="1" dirty="0">
              <a:latin typeface="+mj-lt"/>
            </a:endParaRPr>
          </a:p>
          <a:p>
            <a:r>
              <a:rPr lang="en-US" sz="1100" b="1" dirty="0">
                <a:latin typeface="+mj-lt"/>
              </a:rPr>
              <a:t>Considerations:</a:t>
            </a:r>
          </a:p>
          <a:p>
            <a:pPr marL="171450" indent="-171450">
              <a:buAutoNum type="arabicPeriod"/>
            </a:pPr>
            <a:r>
              <a:rPr lang="en-US" sz="1100" dirty="0">
                <a:latin typeface="+mj-lt"/>
              </a:rPr>
              <a:t>Inquire with the Department of Commerce and Office of the U.S. Trade Representative for China products about the process to request that specific products be excluded from the tariff. </a:t>
            </a:r>
          </a:p>
          <a:p>
            <a:pPr marL="171450" indent="-171450">
              <a:buAutoNum type="arabicPeriod"/>
            </a:pPr>
            <a:r>
              <a:rPr lang="en-US" sz="1100" dirty="0">
                <a:latin typeface="+mj-lt"/>
              </a:rPr>
              <a:t>Import goods unfinished (classification concept)</a:t>
            </a:r>
          </a:p>
          <a:p>
            <a:pPr marL="171450" indent="-171450">
              <a:buAutoNum type="arabicPeriod"/>
            </a:pPr>
            <a:r>
              <a:rPr lang="en-US" sz="1100" dirty="0">
                <a:latin typeface="+mj-lt"/>
              </a:rPr>
              <a:t>Change country of origin</a:t>
            </a:r>
          </a:p>
          <a:p>
            <a:pPr marL="171450" indent="-171450">
              <a:buAutoNum type="arabicPeriod"/>
            </a:pPr>
            <a:r>
              <a:rPr lang="en-US" sz="1100" dirty="0">
                <a:latin typeface="+mj-lt"/>
              </a:rPr>
              <a:t>First Sale Valuation – Importers pay duty on the price that a trading company pays the manufacturer instead of the higher price the importer pays the trading company. Various criteria must be met to ensure that the first sale reflects a sale that is destined to the U.S. and conducted at arm’s length.</a:t>
            </a:r>
          </a:p>
        </p:txBody>
      </p:sp>
    </p:spTree>
    <p:extLst>
      <p:ext uri="{BB962C8B-B14F-4D97-AF65-F5344CB8AC3E}">
        <p14:creationId xmlns:p14="http://schemas.microsoft.com/office/powerpoint/2010/main" val="398786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3116" y="1809361"/>
            <a:ext cx="5575502" cy="4096793"/>
          </a:xfrm>
          <a:prstGeom prst="rect">
            <a:avLst/>
          </a:prstGeom>
        </p:spPr>
      </p:pic>
      <p:sp>
        <p:nvSpPr>
          <p:cNvPr id="110" name="TextBox 109"/>
          <p:cNvSpPr txBox="1"/>
          <p:nvPr/>
        </p:nvSpPr>
        <p:spPr>
          <a:xfrm>
            <a:off x="3363116" y="1809361"/>
            <a:ext cx="5575502" cy="300082"/>
          </a:xfrm>
          <a:prstGeom prst="rect">
            <a:avLst/>
          </a:prstGeom>
          <a:solidFill>
            <a:schemeClr val="bg1"/>
          </a:solidFill>
        </p:spPr>
        <p:txBody>
          <a:bodyPr wrap="square" rtlCol="0">
            <a:spAutoFit/>
          </a:bodyPr>
          <a:lstStyle/>
          <a:p>
            <a:endParaRPr lang="en-US" sz="1350" dirty="0"/>
          </a:p>
        </p:txBody>
      </p:sp>
      <p:sp>
        <p:nvSpPr>
          <p:cNvPr id="2" name="Title 1"/>
          <p:cNvSpPr>
            <a:spLocks noGrp="1"/>
          </p:cNvSpPr>
          <p:nvPr>
            <p:ph type="title"/>
          </p:nvPr>
        </p:nvSpPr>
        <p:spPr>
          <a:xfrm>
            <a:off x="429283" y="427574"/>
            <a:ext cx="8370000" cy="369332"/>
          </a:xfrm>
        </p:spPr>
        <p:txBody>
          <a:bodyPr/>
          <a:lstStyle/>
          <a:p>
            <a:r>
              <a:rPr lang="en-US" dirty="0"/>
              <a:t>What Could Go Wrong?</a:t>
            </a:r>
          </a:p>
        </p:txBody>
      </p:sp>
      <p:sp>
        <p:nvSpPr>
          <p:cNvPr id="3" name="Text Placeholder 2"/>
          <p:cNvSpPr>
            <a:spLocks noGrp="1"/>
          </p:cNvSpPr>
          <p:nvPr>
            <p:ph type="body" sz="quarter" idx="10"/>
          </p:nvPr>
        </p:nvSpPr>
        <p:spPr>
          <a:xfrm>
            <a:off x="1220437" y="2389144"/>
            <a:ext cx="2258054" cy="343795"/>
          </a:xfrm>
        </p:spPr>
        <p:txBody>
          <a:bodyPr/>
          <a:lstStyle/>
          <a:p>
            <a:r>
              <a:rPr lang="en-US" sz="1650" dirty="0"/>
              <a:t>Visibility within the supply chain</a:t>
            </a:r>
          </a:p>
        </p:txBody>
      </p:sp>
      <p:grpSp>
        <p:nvGrpSpPr>
          <p:cNvPr id="4" name="Group 3"/>
          <p:cNvGrpSpPr/>
          <p:nvPr/>
        </p:nvGrpSpPr>
        <p:grpSpPr>
          <a:xfrm>
            <a:off x="405000" y="2345443"/>
            <a:ext cx="634306" cy="528896"/>
            <a:chOff x="4814888" y="1536701"/>
            <a:chExt cx="630238" cy="617537"/>
          </a:xfrm>
        </p:grpSpPr>
        <p:sp>
          <p:nvSpPr>
            <p:cNvPr id="5" name="Freeform 4"/>
            <p:cNvSpPr>
              <a:spLocks/>
            </p:cNvSpPr>
            <p:nvPr/>
          </p:nvSpPr>
          <p:spPr bwMode="auto">
            <a:xfrm>
              <a:off x="4932363" y="2005013"/>
              <a:ext cx="254000" cy="123825"/>
            </a:xfrm>
            <a:custGeom>
              <a:avLst/>
              <a:gdLst>
                <a:gd name="T0" fmla="*/ 68 w 68"/>
                <a:gd name="T1" fmla="*/ 6 h 33"/>
                <a:gd name="T2" fmla="*/ 61 w 68"/>
                <a:gd name="T3" fmla="*/ 12 h 33"/>
                <a:gd name="T4" fmla="*/ 63 w 68"/>
                <a:gd name="T5" fmla="*/ 19 h 33"/>
                <a:gd name="T6" fmla="*/ 52 w 68"/>
                <a:gd name="T7" fmla="*/ 33 h 33"/>
                <a:gd name="T8" fmla="*/ 12 w 68"/>
                <a:gd name="T9" fmla="*/ 18 h 33"/>
                <a:gd name="T10" fmla="*/ 0 w 68"/>
                <a:gd name="T11" fmla="*/ 0 h 33"/>
              </a:gdLst>
              <a:ahLst/>
              <a:cxnLst>
                <a:cxn ang="0">
                  <a:pos x="T0" y="T1"/>
                </a:cxn>
                <a:cxn ang="0">
                  <a:pos x="T2" y="T3"/>
                </a:cxn>
                <a:cxn ang="0">
                  <a:pos x="T4" y="T5"/>
                </a:cxn>
                <a:cxn ang="0">
                  <a:pos x="T6" y="T7"/>
                </a:cxn>
                <a:cxn ang="0">
                  <a:pos x="T8" y="T9"/>
                </a:cxn>
                <a:cxn ang="0">
                  <a:pos x="T10" y="T11"/>
                </a:cxn>
              </a:cxnLst>
              <a:rect l="0" t="0" r="r" b="b"/>
              <a:pathLst>
                <a:path w="68" h="33">
                  <a:moveTo>
                    <a:pt x="68" y="6"/>
                  </a:moveTo>
                  <a:cubicBezTo>
                    <a:pt x="68" y="8"/>
                    <a:pt x="64" y="12"/>
                    <a:pt x="61" y="12"/>
                  </a:cubicBezTo>
                  <a:cubicBezTo>
                    <a:pt x="61" y="14"/>
                    <a:pt x="62" y="16"/>
                    <a:pt x="63" y="19"/>
                  </a:cubicBezTo>
                  <a:cubicBezTo>
                    <a:pt x="65" y="27"/>
                    <a:pt x="60" y="33"/>
                    <a:pt x="52" y="33"/>
                  </a:cubicBezTo>
                  <a:cubicBezTo>
                    <a:pt x="47" y="33"/>
                    <a:pt x="17" y="24"/>
                    <a:pt x="12" y="18"/>
                  </a:cubicBezTo>
                  <a:cubicBezTo>
                    <a:pt x="0" y="0"/>
                    <a:pt x="0" y="0"/>
                    <a:pt x="0" y="0"/>
                  </a:cubicBezTo>
                </a:path>
              </a:pathLst>
            </a:custGeom>
            <a:noFill/>
            <a:ln w="28575"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6" name="Line 30"/>
            <p:cNvSpPr>
              <a:spLocks noChangeShapeType="1"/>
            </p:cNvSpPr>
            <p:nvPr/>
          </p:nvSpPr>
          <p:spPr bwMode="auto">
            <a:xfrm flipH="1">
              <a:off x="4999038" y="2093913"/>
              <a:ext cx="15875" cy="60325"/>
            </a:xfrm>
            <a:prstGeom prst="line">
              <a:avLst/>
            </a:prstGeom>
            <a:noFill/>
            <a:ln w="28575" cap="flat">
              <a:solidFill>
                <a:srgbClr val="666666"/>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7" name="Freeform 6"/>
            <p:cNvSpPr>
              <a:spLocks/>
            </p:cNvSpPr>
            <p:nvPr/>
          </p:nvSpPr>
          <p:spPr bwMode="auto">
            <a:xfrm>
              <a:off x="5043488" y="1536701"/>
              <a:ext cx="349250" cy="441325"/>
            </a:xfrm>
            <a:custGeom>
              <a:avLst/>
              <a:gdLst>
                <a:gd name="T0" fmla="*/ 34 w 93"/>
                <a:gd name="T1" fmla="*/ 0 h 118"/>
                <a:gd name="T2" fmla="*/ 0 w 93"/>
                <a:gd name="T3" fmla="*/ 11 h 118"/>
                <a:gd name="T4" fmla="*/ 7 w 93"/>
                <a:gd name="T5" fmla="*/ 13 h 118"/>
                <a:gd name="T6" fmla="*/ 39 w 93"/>
                <a:gd name="T7" fmla="*/ 62 h 118"/>
                <a:gd name="T8" fmla="*/ 39 w 93"/>
                <a:gd name="T9" fmla="*/ 84 h 118"/>
                <a:gd name="T10" fmla="*/ 51 w 93"/>
                <a:gd name="T11" fmla="*/ 103 h 118"/>
                <a:gd name="T12" fmla="*/ 39 w 93"/>
                <a:gd name="T13" fmla="*/ 110 h 118"/>
                <a:gd name="T14" fmla="*/ 43 w 93"/>
                <a:gd name="T15" fmla="*/ 118 h 118"/>
                <a:gd name="T16" fmla="*/ 93 w 93"/>
                <a:gd name="T17" fmla="*/ 60 h 118"/>
                <a:gd name="T18" fmla="*/ 34 w 93"/>
                <a:gd name="T1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18">
                  <a:moveTo>
                    <a:pt x="34" y="0"/>
                  </a:moveTo>
                  <a:cubicBezTo>
                    <a:pt x="21" y="0"/>
                    <a:pt x="10" y="4"/>
                    <a:pt x="0" y="11"/>
                  </a:cubicBezTo>
                  <a:cubicBezTo>
                    <a:pt x="2" y="11"/>
                    <a:pt x="5" y="12"/>
                    <a:pt x="7" y="13"/>
                  </a:cubicBezTo>
                  <a:cubicBezTo>
                    <a:pt x="32" y="23"/>
                    <a:pt x="40" y="49"/>
                    <a:pt x="39" y="62"/>
                  </a:cubicBezTo>
                  <a:cubicBezTo>
                    <a:pt x="39" y="84"/>
                    <a:pt x="39" y="84"/>
                    <a:pt x="39" y="84"/>
                  </a:cubicBezTo>
                  <a:cubicBezTo>
                    <a:pt x="44" y="90"/>
                    <a:pt x="51" y="100"/>
                    <a:pt x="51" y="103"/>
                  </a:cubicBezTo>
                  <a:cubicBezTo>
                    <a:pt x="51" y="109"/>
                    <a:pt x="44" y="110"/>
                    <a:pt x="39" y="110"/>
                  </a:cubicBezTo>
                  <a:cubicBezTo>
                    <a:pt x="40" y="114"/>
                    <a:pt x="42" y="117"/>
                    <a:pt x="43" y="118"/>
                  </a:cubicBezTo>
                  <a:cubicBezTo>
                    <a:pt x="72" y="114"/>
                    <a:pt x="93" y="89"/>
                    <a:pt x="93" y="60"/>
                  </a:cubicBezTo>
                  <a:cubicBezTo>
                    <a:pt x="93" y="27"/>
                    <a:pt x="67" y="0"/>
                    <a:pt x="34" y="0"/>
                  </a:cubicBezTo>
                  <a:close/>
                </a:path>
              </a:pathLst>
            </a:custGeom>
            <a:solidFill>
              <a:srgbClr val="CCCCCC"/>
            </a:solidFill>
            <a:ln w="14288" cap="flat">
              <a:solidFill>
                <a:srgbClr val="CCCCCC"/>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8" name="Line 32"/>
            <p:cNvSpPr>
              <a:spLocks noChangeShapeType="1"/>
            </p:cNvSpPr>
            <p:nvPr/>
          </p:nvSpPr>
          <p:spPr bwMode="auto">
            <a:xfrm flipH="1">
              <a:off x="5232401" y="1638301"/>
              <a:ext cx="182563" cy="112713"/>
            </a:xfrm>
            <a:prstGeom prst="line">
              <a:avLst/>
            </a:prstGeom>
            <a:noFill/>
            <a:ln w="28575" cap="flat">
              <a:solidFill>
                <a:srgbClr val="98989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9" name="Line 33"/>
            <p:cNvSpPr>
              <a:spLocks noChangeShapeType="1"/>
            </p:cNvSpPr>
            <p:nvPr/>
          </p:nvSpPr>
          <p:spPr bwMode="auto">
            <a:xfrm flipV="1">
              <a:off x="5445126" y="1619251"/>
              <a:ext cx="0" cy="363538"/>
            </a:xfrm>
            <a:prstGeom prst="line">
              <a:avLst/>
            </a:prstGeom>
            <a:noFill/>
            <a:ln w="28575" cap="flat">
              <a:solidFill>
                <a:srgbClr val="666666"/>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10" name="Line 34"/>
            <p:cNvSpPr>
              <a:spLocks noChangeShapeType="1"/>
            </p:cNvSpPr>
            <p:nvPr/>
          </p:nvSpPr>
          <p:spPr bwMode="auto">
            <a:xfrm>
              <a:off x="5243513" y="1839913"/>
              <a:ext cx="171450" cy="123825"/>
            </a:xfrm>
            <a:prstGeom prst="line">
              <a:avLst/>
            </a:prstGeom>
            <a:noFill/>
            <a:ln w="28575" cap="flat">
              <a:solidFill>
                <a:srgbClr val="98989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11" name="Freeform 10"/>
            <p:cNvSpPr>
              <a:spLocks/>
            </p:cNvSpPr>
            <p:nvPr/>
          </p:nvSpPr>
          <p:spPr bwMode="auto">
            <a:xfrm>
              <a:off x="4938713" y="1555751"/>
              <a:ext cx="296863" cy="444500"/>
            </a:xfrm>
            <a:custGeom>
              <a:avLst/>
              <a:gdLst>
                <a:gd name="T0" fmla="*/ 0 w 79"/>
                <a:gd name="T1" fmla="*/ 0 h 119"/>
                <a:gd name="T2" fmla="*/ 35 w 79"/>
                <a:gd name="T3" fmla="*/ 8 h 119"/>
                <a:gd name="T4" fmla="*/ 67 w 79"/>
                <a:gd name="T5" fmla="*/ 57 h 119"/>
                <a:gd name="T6" fmla="*/ 67 w 79"/>
                <a:gd name="T7" fmla="*/ 79 h 119"/>
                <a:gd name="T8" fmla="*/ 79 w 79"/>
                <a:gd name="T9" fmla="*/ 98 h 119"/>
                <a:gd name="T10" fmla="*/ 67 w 79"/>
                <a:gd name="T11" fmla="*/ 105 h 119"/>
                <a:gd name="T12" fmla="*/ 72 w 79"/>
                <a:gd name="T13" fmla="*/ 115 h 119"/>
                <a:gd name="T14" fmla="*/ 47 w 79"/>
                <a:gd name="T15" fmla="*/ 11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19">
                  <a:moveTo>
                    <a:pt x="0" y="0"/>
                  </a:moveTo>
                  <a:cubicBezTo>
                    <a:pt x="14" y="0"/>
                    <a:pt x="26" y="4"/>
                    <a:pt x="35" y="8"/>
                  </a:cubicBezTo>
                  <a:cubicBezTo>
                    <a:pt x="60" y="18"/>
                    <a:pt x="68" y="44"/>
                    <a:pt x="67" y="57"/>
                  </a:cubicBezTo>
                  <a:cubicBezTo>
                    <a:pt x="67" y="79"/>
                    <a:pt x="67" y="79"/>
                    <a:pt x="67" y="79"/>
                  </a:cubicBezTo>
                  <a:cubicBezTo>
                    <a:pt x="72" y="85"/>
                    <a:pt x="79" y="95"/>
                    <a:pt x="79" y="98"/>
                  </a:cubicBezTo>
                  <a:cubicBezTo>
                    <a:pt x="79" y="104"/>
                    <a:pt x="72" y="105"/>
                    <a:pt x="67" y="105"/>
                  </a:cubicBezTo>
                  <a:cubicBezTo>
                    <a:pt x="68" y="111"/>
                    <a:pt x="73" y="114"/>
                    <a:pt x="72" y="115"/>
                  </a:cubicBezTo>
                  <a:cubicBezTo>
                    <a:pt x="71" y="117"/>
                    <a:pt x="56" y="119"/>
                    <a:pt x="47" y="119"/>
                  </a:cubicBezTo>
                </a:path>
              </a:pathLst>
            </a:custGeom>
            <a:noFill/>
            <a:ln w="28575"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12" name="Freeform 11"/>
            <p:cNvSpPr>
              <a:spLocks/>
            </p:cNvSpPr>
            <p:nvPr/>
          </p:nvSpPr>
          <p:spPr bwMode="auto">
            <a:xfrm>
              <a:off x="4886326" y="1768476"/>
              <a:ext cx="338138" cy="101600"/>
            </a:xfrm>
            <a:custGeom>
              <a:avLst/>
              <a:gdLst>
                <a:gd name="T0" fmla="*/ 89 w 90"/>
                <a:gd name="T1" fmla="*/ 0 h 27"/>
                <a:gd name="T2" fmla="*/ 0 w 90"/>
                <a:gd name="T3" fmla="*/ 0 h 27"/>
                <a:gd name="T4" fmla="*/ 0 w 90"/>
                <a:gd name="T5" fmla="*/ 14 h 27"/>
                <a:gd name="T6" fmla="*/ 46 w 90"/>
                <a:gd name="T7" fmla="*/ 14 h 27"/>
                <a:gd name="T8" fmla="*/ 70 w 90"/>
                <a:gd name="T9" fmla="*/ 27 h 27"/>
                <a:gd name="T10" fmla="*/ 89 w 90"/>
                <a:gd name="T11" fmla="*/ 8 h 27"/>
                <a:gd name="T12" fmla="*/ 89 w 90"/>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90" h="27">
                  <a:moveTo>
                    <a:pt x="89" y="0"/>
                  </a:moveTo>
                  <a:cubicBezTo>
                    <a:pt x="0" y="0"/>
                    <a:pt x="0" y="0"/>
                    <a:pt x="0" y="0"/>
                  </a:cubicBezTo>
                  <a:cubicBezTo>
                    <a:pt x="0" y="14"/>
                    <a:pt x="0" y="14"/>
                    <a:pt x="0" y="14"/>
                  </a:cubicBezTo>
                  <a:cubicBezTo>
                    <a:pt x="46" y="14"/>
                    <a:pt x="46" y="14"/>
                    <a:pt x="46" y="14"/>
                  </a:cubicBezTo>
                  <a:cubicBezTo>
                    <a:pt x="50" y="19"/>
                    <a:pt x="58" y="27"/>
                    <a:pt x="70" y="27"/>
                  </a:cubicBezTo>
                  <a:cubicBezTo>
                    <a:pt x="81" y="27"/>
                    <a:pt x="89" y="13"/>
                    <a:pt x="89" y="8"/>
                  </a:cubicBezTo>
                  <a:cubicBezTo>
                    <a:pt x="89" y="6"/>
                    <a:pt x="90" y="3"/>
                    <a:pt x="89" y="0"/>
                  </a:cubicBezTo>
                  <a:close/>
                </a:path>
              </a:pathLst>
            </a:custGeom>
            <a:solidFill>
              <a:srgbClr val="FCB9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 name="Freeform 12"/>
            <p:cNvSpPr>
              <a:spLocks/>
            </p:cNvSpPr>
            <p:nvPr/>
          </p:nvSpPr>
          <p:spPr bwMode="auto">
            <a:xfrm>
              <a:off x="4814888" y="1768476"/>
              <a:ext cx="409575" cy="101600"/>
            </a:xfrm>
            <a:custGeom>
              <a:avLst/>
              <a:gdLst>
                <a:gd name="T0" fmla="*/ 16 w 109"/>
                <a:gd name="T1" fmla="*/ 14 h 27"/>
                <a:gd name="T2" fmla="*/ 65 w 109"/>
                <a:gd name="T3" fmla="*/ 14 h 27"/>
                <a:gd name="T4" fmla="*/ 89 w 109"/>
                <a:gd name="T5" fmla="*/ 27 h 27"/>
                <a:gd name="T6" fmla="*/ 108 w 109"/>
                <a:gd name="T7" fmla="*/ 8 h 27"/>
                <a:gd name="T8" fmla="*/ 108 w 109"/>
                <a:gd name="T9" fmla="*/ 0 h 27"/>
                <a:gd name="T10" fmla="*/ 21 w 109"/>
                <a:gd name="T11" fmla="*/ 0 h 27"/>
                <a:gd name="T12" fmla="*/ 0 w 109"/>
                <a:gd name="T13" fmla="*/ 20 h 27"/>
                <a:gd name="T14" fmla="*/ 0 w 109"/>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7">
                  <a:moveTo>
                    <a:pt x="16" y="14"/>
                  </a:moveTo>
                  <a:cubicBezTo>
                    <a:pt x="16" y="14"/>
                    <a:pt x="61" y="14"/>
                    <a:pt x="65" y="14"/>
                  </a:cubicBezTo>
                  <a:cubicBezTo>
                    <a:pt x="69" y="19"/>
                    <a:pt x="77" y="27"/>
                    <a:pt x="89" y="27"/>
                  </a:cubicBezTo>
                  <a:cubicBezTo>
                    <a:pt x="100" y="27"/>
                    <a:pt x="108" y="13"/>
                    <a:pt x="108" y="8"/>
                  </a:cubicBezTo>
                  <a:cubicBezTo>
                    <a:pt x="108" y="6"/>
                    <a:pt x="109" y="3"/>
                    <a:pt x="108" y="0"/>
                  </a:cubicBezTo>
                  <a:cubicBezTo>
                    <a:pt x="21" y="0"/>
                    <a:pt x="21" y="0"/>
                    <a:pt x="21" y="0"/>
                  </a:cubicBezTo>
                  <a:cubicBezTo>
                    <a:pt x="6" y="0"/>
                    <a:pt x="0" y="8"/>
                    <a:pt x="0" y="20"/>
                  </a:cubicBezTo>
                  <a:cubicBezTo>
                    <a:pt x="0" y="20"/>
                    <a:pt x="0" y="24"/>
                    <a:pt x="0" y="27"/>
                  </a:cubicBezTo>
                </a:path>
              </a:pathLst>
            </a:custGeom>
            <a:noFill/>
            <a:ln w="28575" cap="flat">
              <a:solidFill>
                <a:srgbClr val="6666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14" name="Group 13"/>
          <p:cNvGrpSpPr/>
          <p:nvPr/>
        </p:nvGrpSpPr>
        <p:grpSpPr>
          <a:xfrm>
            <a:off x="429283" y="3564974"/>
            <a:ext cx="435550" cy="423311"/>
            <a:chOff x="5911851" y="4737101"/>
            <a:chExt cx="600075" cy="557213"/>
          </a:xfrm>
        </p:grpSpPr>
        <p:sp>
          <p:nvSpPr>
            <p:cNvPr id="15" name="Oval 165"/>
            <p:cNvSpPr>
              <a:spLocks noChangeArrowheads="1"/>
            </p:cNvSpPr>
            <p:nvPr/>
          </p:nvSpPr>
          <p:spPr bwMode="auto">
            <a:xfrm>
              <a:off x="5942013" y="4737101"/>
              <a:ext cx="558800" cy="557213"/>
            </a:xfrm>
            <a:prstGeom prst="ellipse">
              <a:avLst/>
            </a:prstGeom>
            <a:solidFill>
              <a:srgbClr val="E9E9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6" name="Freeform 166"/>
            <p:cNvSpPr>
              <a:spLocks/>
            </p:cNvSpPr>
            <p:nvPr/>
          </p:nvSpPr>
          <p:spPr bwMode="auto">
            <a:xfrm>
              <a:off x="6167438" y="4938713"/>
              <a:ext cx="344488" cy="341313"/>
            </a:xfrm>
            <a:custGeom>
              <a:avLst/>
              <a:gdLst>
                <a:gd name="T0" fmla="*/ 84 w 92"/>
                <a:gd name="T1" fmla="*/ 0 h 91"/>
                <a:gd name="T2" fmla="*/ 54 w 92"/>
                <a:gd name="T3" fmla="*/ 0 h 91"/>
                <a:gd name="T4" fmla="*/ 54 w 92"/>
                <a:gd name="T5" fmla="*/ 35 h 91"/>
                <a:gd name="T6" fmla="*/ 46 w 92"/>
                <a:gd name="T7" fmla="*/ 44 h 91"/>
                <a:gd name="T8" fmla="*/ 0 w 92"/>
                <a:gd name="T9" fmla="*/ 44 h 91"/>
                <a:gd name="T10" fmla="*/ 0 w 92"/>
                <a:gd name="T11" fmla="*/ 60 h 91"/>
                <a:gd name="T12" fmla="*/ 8 w 92"/>
                <a:gd name="T13" fmla="*/ 68 h 91"/>
                <a:gd name="T14" fmla="*/ 57 w 92"/>
                <a:gd name="T15" fmla="*/ 68 h 91"/>
                <a:gd name="T16" fmla="*/ 71 w 92"/>
                <a:gd name="T17" fmla="*/ 88 h 91"/>
                <a:gd name="T18" fmla="*/ 76 w 92"/>
                <a:gd name="T19" fmla="*/ 87 h 91"/>
                <a:gd name="T20" fmla="*/ 76 w 92"/>
                <a:gd name="T21" fmla="*/ 68 h 91"/>
                <a:gd name="T22" fmla="*/ 84 w 92"/>
                <a:gd name="T23" fmla="*/ 68 h 91"/>
                <a:gd name="T24" fmla="*/ 92 w 92"/>
                <a:gd name="T25" fmla="*/ 60 h 91"/>
                <a:gd name="T26" fmla="*/ 92 w 92"/>
                <a:gd name="T27" fmla="*/ 8 h 91"/>
                <a:gd name="T28" fmla="*/ 84 w 92"/>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91">
                  <a:moveTo>
                    <a:pt x="84" y="0"/>
                  </a:moveTo>
                  <a:cubicBezTo>
                    <a:pt x="54" y="0"/>
                    <a:pt x="54" y="0"/>
                    <a:pt x="54" y="0"/>
                  </a:cubicBezTo>
                  <a:cubicBezTo>
                    <a:pt x="54" y="35"/>
                    <a:pt x="54" y="35"/>
                    <a:pt x="54" y="35"/>
                  </a:cubicBezTo>
                  <a:cubicBezTo>
                    <a:pt x="54" y="40"/>
                    <a:pt x="50" y="44"/>
                    <a:pt x="46" y="44"/>
                  </a:cubicBezTo>
                  <a:cubicBezTo>
                    <a:pt x="0" y="44"/>
                    <a:pt x="0" y="44"/>
                    <a:pt x="0" y="44"/>
                  </a:cubicBezTo>
                  <a:cubicBezTo>
                    <a:pt x="0" y="60"/>
                    <a:pt x="0" y="60"/>
                    <a:pt x="0" y="60"/>
                  </a:cubicBezTo>
                  <a:cubicBezTo>
                    <a:pt x="0" y="64"/>
                    <a:pt x="3" y="68"/>
                    <a:pt x="8" y="68"/>
                  </a:cubicBezTo>
                  <a:cubicBezTo>
                    <a:pt x="57" y="68"/>
                    <a:pt x="57" y="68"/>
                    <a:pt x="57" y="68"/>
                  </a:cubicBezTo>
                  <a:cubicBezTo>
                    <a:pt x="71" y="88"/>
                    <a:pt x="71" y="88"/>
                    <a:pt x="71" y="88"/>
                  </a:cubicBezTo>
                  <a:cubicBezTo>
                    <a:pt x="72" y="91"/>
                    <a:pt x="76" y="90"/>
                    <a:pt x="76" y="87"/>
                  </a:cubicBezTo>
                  <a:cubicBezTo>
                    <a:pt x="76" y="68"/>
                    <a:pt x="76" y="68"/>
                    <a:pt x="76" y="68"/>
                  </a:cubicBezTo>
                  <a:cubicBezTo>
                    <a:pt x="84" y="68"/>
                    <a:pt x="84" y="68"/>
                    <a:pt x="84" y="68"/>
                  </a:cubicBezTo>
                  <a:cubicBezTo>
                    <a:pt x="88" y="68"/>
                    <a:pt x="92" y="64"/>
                    <a:pt x="92" y="60"/>
                  </a:cubicBezTo>
                  <a:cubicBezTo>
                    <a:pt x="92" y="8"/>
                    <a:pt x="92" y="8"/>
                    <a:pt x="92" y="8"/>
                  </a:cubicBezTo>
                  <a:cubicBezTo>
                    <a:pt x="92" y="4"/>
                    <a:pt x="88" y="0"/>
                    <a:pt x="84" y="0"/>
                  </a:cubicBezTo>
                  <a:close/>
                </a:path>
              </a:pathLst>
            </a:custGeom>
            <a:solidFill>
              <a:srgbClr val="FCB918"/>
            </a:solidFill>
            <a:ln w="14288" cap="flat">
              <a:solidFill>
                <a:srgbClr val="666666"/>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7" name="Freeform 167"/>
            <p:cNvSpPr>
              <a:spLocks/>
            </p:cNvSpPr>
            <p:nvPr/>
          </p:nvSpPr>
          <p:spPr bwMode="auto">
            <a:xfrm>
              <a:off x="6167438" y="4938713"/>
              <a:ext cx="344488" cy="341313"/>
            </a:xfrm>
            <a:custGeom>
              <a:avLst/>
              <a:gdLst>
                <a:gd name="T0" fmla="*/ 57 w 92"/>
                <a:gd name="T1" fmla="*/ 0 h 91"/>
                <a:gd name="T2" fmla="*/ 84 w 92"/>
                <a:gd name="T3" fmla="*/ 0 h 91"/>
                <a:gd name="T4" fmla="*/ 92 w 92"/>
                <a:gd name="T5" fmla="*/ 8 h 91"/>
                <a:gd name="T6" fmla="*/ 92 w 92"/>
                <a:gd name="T7" fmla="*/ 60 h 91"/>
                <a:gd name="T8" fmla="*/ 84 w 92"/>
                <a:gd name="T9" fmla="*/ 68 h 91"/>
                <a:gd name="T10" fmla="*/ 76 w 92"/>
                <a:gd name="T11" fmla="*/ 68 h 91"/>
                <a:gd name="T12" fmla="*/ 76 w 92"/>
                <a:gd name="T13" fmla="*/ 87 h 91"/>
                <a:gd name="T14" fmla="*/ 71 w 92"/>
                <a:gd name="T15" fmla="*/ 88 h 91"/>
                <a:gd name="T16" fmla="*/ 57 w 92"/>
                <a:gd name="T17" fmla="*/ 68 h 91"/>
                <a:gd name="T18" fmla="*/ 8 w 92"/>
                <a:gd name="T19" fmla="*/ 68 h 91"/>
                <a:gd name="T20" fmla="*/ 0 w 92"/>
                <a:gd name="T21" fmla="*/ 60 h 91"/>
                <a:gd name="T22" fmla="*/ 0 w 92"/>
                <a:gd name="T23" fmla="*/ 4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7" y="0"/>
                  </a:moveTo>
                  <a:cubicBezTo>
                    <a:pt x="84" y="0"/>
                    <a:pt x="84" y="0"/>
                    <a:pt x="84" y="0"/>
                  </a:cubicBezTo>
                  <a:cubicBezTo>
                    <a:pt x="88" y="0"/>
                    <a:pt x="92" y="4"/>
                    <a:pt x="92" y="8"/>
                  </a:cubicBezTo>
                  <a:cubicBezTo>
                    <a:pt x="92" y="60"/>
                    <a:pt x="92" y="60"/>
                    <a:pt x="92" y="60"/>
                  </a:cubicBezTo>
                  <a:cubicBezTo>
                    <a:pt x="92" y="64"/>
                    <a:pt x="88" y="68"/>
                    <a:pt x="84" y="68"/>
                  </a:cubicBezTo>
                  <a:cubicBezTo>
                    <a:pt x="76" y="68"/>
                    <a:pt x="76" y="68"/>
                    <a:pt x="76" y="68"/>
                  </a:cubicBezTo>
                  <a:cubicBezTo>
                    <a:pt x="76" y="87"/>
                    <a:pt x="76" y="87"/>
                    <a:pt x="76" y="87"/>
                  </a:cubicBezTo>
                  <a:cubicBezTo>
                    <a:pt x="76" y="90"/>
                    <a:pt x="72" y="91"/>
                    <a:pt x="71" y="88"/>
                  </a:cubicBezTo>
                  <a:cubicBezTo>
                    <a:pt x="57" y="68"/>
                    <a:pt x="57" y="68"/>
                    <a:pt x="57" y="68"/>
                  </a:cubicBezTo>
                  <a:cubicBezTo>
                    <a:pt x="8" y="68"/>
                    <a:pt x="8" y="68"/>
                    <a:pt x="8" y="68"/>
                  </a:cubicBezTo>
                  <a:cubicBezTo>
                    <a:pt x="3" y="68"/>
                    <a:pt x="0" y="64"/>
                    <a:pt x="0" y="60"/>
                  </a:cubicBezTo>
                  <a:cubicBezTo>
                    <a:pt x="0" y="44"/>
                    <a:pt x="0" y="44"/>
                    <a:pt x="0" y="44"/>
                  </a:cubicBezTo>
                </a:path>
              </a:pathLst>
            </a:custGeom>
            <a:noFill/>
            <a:ln w="30163" cap="flat">
              <a:solidFill>
                <a:srgbClr val="93959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18" name="Freeform 168"/>
            <p:cNvSpPr>
              <a:spLocks/>
            </p:cNvSpPr>
            <p:nvPr/>
          </p:nvSpPr>
          <p:spPr bwMode="auto">
            <a:xfrm>
              <a:off x="5911851" y="4808538"/>
              <a:ext cx="457200" cy="415925"/>
            </a:xfrm>
            <a:custGeom>
              <a:avLst/>
              <a:gdLst>
                <a:gd name="T0" fmla="*/ 0 w 122"/>
                <a:gd name="T1" fmla="*/ 8 h 111"/>
                <a:gd name="T2" fmla="*/ 0 w 122"/>
                <a:gd name="T3" fmla="*/ 70 h 111"/>
                <a:gd name="T4" fmla="*/ 8 w 122"/>
                <a:gd name="T5" fmla="*/ 79 h 111"/>
                <a:gd name="T6" fmla="*/ 19 w 122"/>
                <a:gd name="T7" fmla="*/ 79 h 111"/>
                <a:gd name="T8" fmla="*/ 19 w 122"/>
                <a:gd name="T9" fmla="*/ 108 h 111"/>
                <a:gd name="T10" fmla="*/ 24 w 122"/>
                <a:gd name="T11" fmla="*/ 109 h 111"/>
                <a:gd name="T12" fmla="*/ 50 w 122"/>
                <a:gd name="T13" fmla="*/ 79 h 111"/>
                <a:gd name="T14" fmla="*/ 114 w 122"/>
                <a:gd name="T15" fmla="*/ 79 h 111"/>
                <a:gd name="T16" fmla="*/ 122 w 122"/>
                <a:gd name="T17" fmla="*/ 70 h 111"/>
                <a:gd name="T18" fmla="*/ 122 w 122"/>
                <a:gd name="T19" fmla="*/ 8 h 111"/>
                <a:gd name="T20" fmla="*/ 114 w 122"/>
                <a:gd name="T21" fmla="*/ 0 h 111"/>
                <a:gd name="T22" fmla="*/ 8 w 122"/>
                <a:gd name="T23" fmla="*/ 0 h 111"/>
                <a:gd name="T24" fmla="*/ 0 w 122"/>
                <a:gd name="T25"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11">
                  <a:moveTo>
                    <a:pt x="0" y="8"/>
                  </a:moveTo>
                  <a:cubicBezTo>
                    <a:pt x="0" y="70"/>
                    <a:pt x="0" y="70"/>
                    <a:pt x="0" y="70"/>
                  </a:cubicBezTo>
                  <a:cubicBezTo>
                    <a:pt x="0" y="75"/>
                    <a:pt x="4" y="79"/>
                    <a:pt x="8" y="79"/>
                  </a:cubicBezTo>
                  <a:cubicBezTo>
                    <a:pt x="19" y="79"/>
                    <a:pt x="19" y="79"/>
                    <a:pt x="19" y="79"/>
                  </a:cubicBezTo>
                  <a:cubicBezTo>
                    <a:pt x="19" y="108"/>
                    <a:pt x="19" y="108"/>
                    <a:pt x="19" y="108"/>
                  </a:cubicBezTo>
                  <a:cubicBezTo>
                    <a:pt x="19" y="110"/>
                    <a:pt x="22" y="111"/>
                    <a:pt x="24" y="109"/>
                  </a:cubicBezTo>
                  <a:cubicBezTo>
                    <a:pt x="50" y="79"/>
                    <a:pt x="50" y="79"/>
                    <a:pt x="50" y="79"/>
                  </a:cubicBezTo>
                  <a:cubicBezTo>
                    <a:pt x="114" y="79"/>
                    <a:pt x="114" y="79"/>
                    <a:pt x="114" y="79"/>
                  </a:cubicBezTo>
                  <a:cubicBezTo>
                    <a:pt x="118" y="79"/>
                    <a:pt x="122" y="75"/>
                    <a:pt x="122" y="70"/>
                  </a:cubicBezTo>
                  <a:cubicBezTo>
                    <a:pt x="122" y="8"/>
                    <a:pt x="122" y="8"/>
                    <a:pt x="122" y="8"/>
                  </a:cubicBezTo>
                  <a:cubicBezTo>
                    <a:pt x="122" y="4"/>
                    <a:pt x="118" y="0"/>
                    <a:pt x="114" y="0"/>
                  </a:cubicBezTo>
                  <a:cubicBezTo>
                    <a:pt x="8" y="0"/>
                    <a:pt x="8" y="0"/>
                    <a:pt x="8" y="0"/>
                  </a:cubicBezTo>
                  <a:cubicBezTo>
                    <a:pt x="4" y="0"/>
                    <a:pt x="0" y="4"/>
                    <a:pt x="0" y="8"/>
                  </a:cubicBezTo>
                  <a:close/>
                </a:path>
              </a:pathLst>
            </a:custGeom>
            <a:solidFill>
              <a:srgbClr val="FFFFFF"/>
            </a:solidFill>
            <a:ln w="30163" cap="flat">
              <a:solidFill>
                <a:srgbClr val="939598"/>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9" name="Freeform 169"/>
            <p:cNvSpPr>
              <a:spLocks/>
            </p:cNvSpPr>
            <p:nvPr/>
          </p:nvSpPr>
          <p:spPr bwMode="auto">
            <a:xfrm>
              <a:off x="6167438" y="4938713"/>
              <a:ext cx="171450" cy="131763"/>
            </a:xfrm>
            <a:custGeom>
              <a:avLst/>
              <a:gdLst>
                <a:gd name="T0" fmla="*/ 46 w 46"/>
                <a:gd name="T1" fmla="*/ 0 h 35"/>
                <a:gd name="T2" fmla="*/ 8 w 46"/>
                <a:gd name="T3" fmla="*/ 0 h 35"/>
                <a:gd name="T4" fmla="*/ 0 w 46"/>
                <a:gd name="T5" fmla="*/ 8 h 35"/>
                <a:gd name="T6" fmla="*/ 0 w 46"/>
                <a:gd name="T7" fmla="*/ 35 h 35"/>
              </a:gdLst>
              <a:ahLst/>
              <a:cxnLst>
                <a:cxn ang="0">
                  <a:pos x="T0" y="T1"/>
                </a:cxn>
                <a:cxn ang="0">
                  <a:pos x="T2" y="T3"/>
                </a:cxn>
                <a:cxn ang="0">
                  <a:pos x="T4" y="T5"/>
                </a:cxn>
                <a:cxn ang="0">
                  <a:pos x="T6" y="T7"/>
                </a:cxn>
              </a:cxnLst>
              <a:rect l="0" t="0" r="r" b="b"/>
              <a:pathLst>
                <a:path w="46" h="35">
                  <a:moveTo>
                    <a:pt x="46" y="0"/>
                  </a:moveTo>
                  <a:cubicBezTo>
                    <a:pt x="8" y="0"/>
                    <a:pt x="8" y="0"/>
                    <a:pt x="8" y="0"/>
                  </a:cubicBezTo>
                  <a:cubicBezTo>
                    <a:pt x="3" y="0"/>
                    <a:pt x="0" y="4"/>
                    <a:pt x="0" y="8"/>
                  </a:cubicBezTo>
                  <a:cubicBezTo>
                    <a:pt x="0" y="35"/>
                    <a:pt x="0" y="35"/>
                    <a:pt x="0" y="35"/>
                  </a:cubicBezTo>
                </a:path>
              </a:pathLst>
            </a:custGeom>
            <a:noFill/>
            <a:ln w="30163" cap="flat">
              <a:solidFill>
                <a:srgbClr val="93959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20" name="Text Placeholder 2"/>
          <p:cNvSpPr txBox="1">
            <a:spLocks/>
          </p:cNvSpPr>
          <p:nvPr/>
        </p:nvSpPr>
        <p:spPr>
          <a:xfrm>
            <a:off x="1220437" y="3402280"/>
            <a:ext cx="2466448" cy="586005"/>
          </a:xfrm>
          <a:prstGeom prst="rect">
            <a:avLst/>
          </a:prstGeom>
        </p:spPr>
        <p:txBody>
          <a:bodyPr vert="horz" wrap="square" lIns="0" tIns="0" rIns="0" bIns="0" rtlCol="0" anchor="t" anchorCtr="0">
            <a:noAutofit/>
          </a:bodyPr>
          <a:lstStyle>
            <a:lvl1pPr marL="179388" indent="-179388"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1pPr>
            <a:lvl2pPr marL="358775" indent="-20320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2pPr>
            <a:lvl3pPr marL="446088" indent="-144463"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3pPr>
            <a:lvl4pPr marL="566928"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4pPr>
            <a:lvl5pPr marL="694944"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650" dirty="0"/>
              <a:t>Communication within/out of the organization</a:t>
            </a:r>
          </a:p>
        </p:txBody>
      </p:sp>
      <p:grpSp>
        <p:nvGrpSpPr>
          <p:cNvPr id="21" name="Group 20"/>
          <p:cNvGrpSpPr/>
          <p:nvPr/>
        </p:nvGrpSpPr>
        <p:grpSpPr>
          <a:xfrm>
            <a:off x="429283" y="4808256"/>
            <a:ext cx="590589" cy="560012"/>
            <a:chOff x="3738563" y="2614613"/>
            <a:chExt cx="595313" cy="592138"/>
          </a:xfrm>
        </p:grpSpPr>
        <p:sp>
          <p:nvSpPr>
            <p:cNvPr id="22" name="Freeform 105"/>
            <p:cNvSpPr>
              <a:spLocks noEditPoints="1"/>
            </p:cNvSpPr>
            <p:nvPr/>
          </p:nvSpPr>
          <p:spPr bwMode="auto">
            <a:xfrm>
              <a:off x="3956050" y="2835275"/>
              <a:ext cx="77788" cy="112713"/>
            </a:xfrm>
            <a:custGeom>
              <a:avLst/>
              <a:gdLst>
                <a:gd name="T0" fmla="*/ 21 w 21"/>
                <a:gd name="T1" fmla="*/ 30 h 30"/>
                <a:gd name="T2" fmla="*/ 2 w 21"/>
                <a:gd name="T3" fmla="*/ 30 h 30"/>
                <a:gd name="T4" fmla="*/ 2 w 21"/>
                <a:gd name="T5" fmla="*/ 27 h 30"/>
                <a:gd name="T6" fmla="*/ 11 w 21"/>
                <a:gd name="T7" fmla="*/ 19 h 30"/>
                <a:gd name="T8" fmla="*/ 16 w 21"/>
                <a:gd name="T9" fmla="*/ 14 h 30"/>
                <a:gd name="T10" fmla="*/ 18 w 21"/>
                <a:gd name="T11" fmla="*/ 11 h 30"/>
                <a:gd name="T12" fmla="*/ 18 w 21"/>
                <a:gd name="T13" fmla="*/ 7 h 30"/>
                <a:gd name="T14" fmla="*/ 12 w 21"/>
                <a:gd name="T15" fmla="*/ 1 h 30"/>
                <a:gd name="T16" fmla="*/ 0 w 21"/>
                <a:gd name="T17" fmla="*/ 7 h 30"/>
                <a:gd name="T18" fmla="*/ 4 w 21"/>
                <a:gd name="T19" fmla="*/ 27 h 30"/>
                <a:gd name="T20" fmla="*/ 4 w 21"/>
                <a:gd name="T21"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0">
                  <a:moveTo>
                    <a:pt x="21" y="30"/>
                  </a:moveTo>
                  <a:cubicBezTo>
                    <a:pt x="2" y="30"/>
                    <a:pt x="2" y="30"/>
                    <a:pt x="2" y="30"/>
                  </a:cubicBezTo>
                  <a:cubicBezTo>
                    <a:pt x="2" y="27"/>
                    <a:pt x="2" y="27"/>
                    <a:pt x="2" y="27"/>
                  </a:cubicBezTo>
                  <a:cubicBezTo>
                    <a:pt x="11" y="19"/>
                    <a:pt x="11" y="19"/>
                    <a:pt x="11" y="19"/>
                  </a:cubicBezTo>
                  <a:cubicBezTo>
                    <a:pt x="13" y="17"/>
                    <a:pt x="15" y="15"/>
                    <a:pt x="16" y="14"/>
                  </a:cubicBezTo>
                  <a:cubicBezTo>
                    <a:pt x="17" y="13"/>
                    <a:pt x="17" y="12"/>
                    <a:pt x="18" y="11"/>
                  </a:cubicBezTo>
                  <a:cubicBezTo>
                    <a:pt x="18" y="10"/>
                    <a:pt x="18" y="8"/>
                    <a:pt x="18" y="7"/>
                  </a:cubicBezTo>
                  <a:cubicBezTo>
                    <a:pt x="18" y="5"/>
                    <a:pt x="17" y="2"/>
                    <a:pt x="12" y="1"/>
                  </a:cubicBezTo>
                  <a:cubicBezTo>
                    <a:pt x="8" y="0"/>
                    <a:pt x="3" y="2"/>
                    <a:pt x="0" y="7"/>
                  </a:cubicBezTo>
                  <a:moveTo>
                    <a:pt x="4" y="27"/>
                  </a:moveTo>
                  <a:cubicBezTo>
                    <a:pt x="4" y="27"/>
                    <a:pt x="4" y="27"/>
                    <a:pt x="4" y="27"/>
                  </a:cubicBezTo>
                </a:path>
              </a:pathLst>
            </a:custGeom>
            <a:noFill/>
            <a:ln w="30163" cap="flat">
              <a:solidFill>
                <a:srgbClr val="93959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23" name="Freeform 106"/>
            <p:cNvSpPr>
              <a:spLocks/>
            </p:cNvSpPr>
            <p:nvPr/>
          </p:nvSpPr>
          <p:spPr bwMode="auto">
            <a:xfrm>
              <a:off x="4056063" y="2835275"/>
              <a:ext cx="68263" cy="123825"/>
            </a:xfrm>
            <a:custGeom>
              <a:avLst/>
              <a:gdLst>
                <a:gd name="T0" fmla="*/ 43 w 43"/>
                <a:gd name="T1" fmla="*/ 52 h 78"/>
                <a:gd name="T2" fmla="*/ 0 w 43"/>
                <a:gd name="T3" fmla="*/ 52 h 78"/>
                <a:gd name="T4" fmla="*/ 0 w 43"/>
                <a:gd name="T5" fmla="*/ 43 h 78"/>
                <a:gd name="T6" fmla="*/ 26 w 43"/>
                <a:gd name="T7" fmla="*/ 0 h 78"/>
                <a:gd name="T8" fmla="*/ 31 w 43"/>
                <a:gd name="T9" fmla="*/ 0 h 78"/>
                <a:gd name="T10" fmla="*/ 31 w 43"/>
                <a:gd name="T11" fmla="*/ 78 h 78"/>
              </a:gdLst>
              <a:ahLst/>
              <a:cxnLst>
                <a:cxn ang="0">
                  <a:pos x="T0" y="T1"/>
                </a:cxn>
                <a:cxn ang="0">
                  <a:pos x="T2" y="T3"/>
                </a:cxn>
                <a:cxn ang="0">
                  <a:pos x="T4" y="T5"/>
                </a:cxn>
                <a:cxn ang="0">
                  <a:pos x="T6" y="T7"/>
                </a:cxn>
                <a:cxn ang="0">
                  <a:pos x="T8" y="T9"/>
                </a:cxn>
                <a:cxn ang="0">
                  <a:pos x="T10" y="T11"/>
                </a:cxn>
              </a:cxnLst>
              <a:rect l="0" t="0" r="r" b="b"/>
              <a:pathLst>
                <a:path w="43" h="78">
                  <a:moveTo>
                    <a:pt x="43" y="52"/>
                  </a:moveTo>
                  <a:lnTo>
                    <a:pt x="0" y="52"/>
                  </a:lnTo>
                  <a:lnTo>
                    <a:pt x="0" y="43"/>
                  </a:lnTo>
                  <a:lnTo>
                    <a:pt x="26" y="0"/>
                  </a:lnTo>
                  <a:lnTo>
                    <a:pt x="31" y="0"/>
                  </a:lnTo>
                  <a:lnTo>
                    <a:pt x="31" y="78"/>
                  </a:lnTo>
                </a:path>
              </a:pathLst>
            </a:custGeom>
            <a:noFill/>
            <a:ln w="30163" cap="flat">
              <a:solidFill>
                <a:srgbClr val="93959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24" name="Freeform 107"/>
            <p:cNvSpPr>
              <a:spLocks/>
            </p:cNvSpPr>
            <p:nvPr/>
          </p:nvSpPr>
          <p:spPr bwMode="auto">
            <a:xfrm>
              <a:off x="3802063" y="2633663"/>
              <a:ext cx="465138" cy="504825"/>
            </a:xfrm>
            <a:custGeom>
              <a:avLst/>
              <a:gdLst>
                <a:gd name="T0" fmla="*/ 124 w 124"/>
                <a:gd name="T1" fmla="*/ 73 h 135"/>
                <a:gd name="T2" fmla="*/ 62 w 124"/>
                <a:gd name="T3" fmla="*/ 11 h 135"/>
                <a:gd name="T4" fmla="*/ 54 w 124"/>
                <a:gd name="T5" fmla="*/ 11 h 135"/>
                <a:gd name="T6" fmla="*/ 54 w 124"/>
                <a:gd name="T7" fmla="*/ 0 h 135"/>
                <a:gd name="T8" fmla="*/ 32 w 124"/>
                <a:gd name="T9" fmla="*/ 20 h 135"/>
                <a:gd name="T10" fmla="*/ 54 w 124"/>
                <a:gd name="T11" fmla="*/ 39 h 135"/>
                <a:gd name="T12" fmla="*/ 54 w 124"/>
                <a:gd name="T13" fmla="*/ 27 h 135"/>
                <a:gd name="T14" fmla="*/ 62 w 124"/>
                <a:gd name="T15" fmla="*/ 27 h 135"/>
                <a:gd name="T16" fmla="*/ 108 w 124"/>
                <a:gd name="T17" fmla="*/ 73 h 135"/>
                <a:gd name="T18" fmla="*/ 62 w 124"/>
                <a:gd name="T19" fmla="*/ 119 h 135"/>
                <a:gd name="T20" fmla="*/ 16 w 124"/>
                <a:gd name="T21" fmla="*/ 73 h 135"/>
                <a:gd name="T22" fmla="*/ 31 w 124"/>
                <a:gd name="T23" fmla="*/ 38 h 135"/>
                <a:gd name="T24" fmla="*/ 21 w 124"/>
                <a:gd name="T25" fmla="*/ 27 h 135"/>
                <a:gd name="T26" fmla="*/ 0 w 124"/>
                <a:gd name="T27" fmla="*/ 73 h 135"/>
                <a:gd name="T28" fmla="*/ 62 w 124"/>
                <a:gd name="T29" fmla="*/ 135 h 135"/>
                <a:gd name="T30" fmla="*/ 124 w 124"/>
                <a:gd name="T31" fmla="*/ 7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135">
                  <a:moveTo>
                    <a:pt x="124" y="73"/>
                  </a:moveTo>
                  <a:cubicBezTo>
                    <a:pt x="124" y="39"/>
                    <a:pt x="96" y="11"/>
                    <a:pt x="62" y="11"/>
                  </a:cubicBezTo>
                  <a:cubicBezTo>
                    <a:pt x="59" y="11"/>
                    <a:pt x="57" y="11"/>
                    <a:pt x="54" y="11"/>
                  </a:cubicBezTo>
                  <a:cubicBezTo>
                    <a:pt x="54" y="0"/>
                    <a:pt x="54" y="0"/>
                    <a:pt x="54" y="0"/>
                  </a:cubicBezTo>
                  <a:cubicBezTo>
                    <a:pt x="32" y="20"/>
                    <a:pt x="32" y="20"/>
                    <a:pt x="32" y="20"/>
                  </a:cubicBezTo>
                  <a:cubicBezTo>
                    <a:pt x="54" y="39"/>
                    <a:pt x="54" y="39"/>
                    <a:pt x="54" y="39"/>
                  </a:cubicBezTo>
                  <a:cubicBezTo>
                    <a:pt x="54" y="27"/>
                    <a:pt x="54" y="27"/>
                    <a:pt x="54" y="27"/>
                  </a:cubicBezTo>
                  <a:cubicBezTo>
                    <a:pt x="57" y="27"/>
                    <a:pt x="59" y="27"/>
                    <a:pt x="62" y="27"/>
                  </a:cubicBezTo>
                  <a:cubicBezTo>
                    <a:pt x="88" y="27"/>
                    <a:pt x="108" y="47"/>
                    <a:pt x="108" y="73"/>
                  </a:cubicBezTo>
                  <a:cubicBezTo>
                    <a:pt x="108" y="99"/>
                    <a:pt x="88" y="119"/>
                    <a:pt x="62" y="119"/>
                  </a:cubicBezTo>
                  <a:cubicBezTo>
                    <a:pt x="37" y="119"/>
                    <a:pt x="16" y="99"/>
                    <a:pt x="16" y="73"/>
                  </a:cubicBezTo>
                  <a:cubicBezTo>
                    <a:pt x="16" y="59"/>
                    <a:pt x="22" y="47"/>
                    <a:pt x="31" y="38"/>
                  </a:cubicBezTo>
                  <a:cubicBezTo>
                    <a:pt x="21" y="27"/>
                    <a:pt x="21" y="27"/>
                    <a:pt x="21" y="27"/>
                  </a:cubicBezTo>
                  <a:cubicBezTo>
                    <a:pt x="8" y="38"/>
                    <a:pt x="0" y="55"/>
                    <a:pt x="0" y="73"/>
                  </a:cubicBezTo>
                  <a:cubicBezTo>
                    <a:pt x="0" y="107"/>
                    <a:pt x="28" y="135"/>
                    <a:pt x="62" y="135"/>
                  </a:cubicBezTo>
                  <a:cubicBezTo>
                    <a:pt x="96" y="135"/>
                    <a:pt x="124" y="107"/>
                    <a:pt x="124" y="73"/>
                  </a:cubicBezTo>
                  <a:close/>
                </a:path>
              </a:pathLst>
            </a:custGeom>
            <a:solidFill>
              <a:srgbClr val="FCB918"/>
            </a:solidFill>
            <a:ln w="15875" cap="flat">
              <a:solidFill>
                <a:srgbClr val="666666"/>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5" name="Freeform 108"/>
            <p:cNvSpPr>
              <a:spLocks/>
            </p:cNvSpPr>
            <p:nvPr/>
          </p:nvSpPr>
          <p:spPr bwMode="auto">
            <a:xfrm>
              <a:off x="3738563" y="2906713"/>
              <a:ext cx="295275" cy="300038"/>
            </a:xfrm>
            <a:custGeom>
              <a:avLst/>
              <a:gdLst>
                <a:gd name="T0" fmla="*/ 79 w 79"/>
                <a:gd name="T1" fmla="*/ 80 h 80"/>
                <a:gd name="T2" fmla="*/ 0 w 79"/>
                <a:gd name="T3" fmla="*/ 0 h 80"/>
              </a:gdLst>
              <a:ahLst/>
              <a:cxnLst>
                <a:cxn ang="0">
                  <a:pos x="T0" y="T1"/>
                </a:cxn>
                <a:cxn ang="0">
                  <a:pos x="T2" y="T3"/>
                </a:cxn>
              </a:cxnLst>
              <a:rect l="0" t="0" r="r" b="b"/>
              <a:pathLst>
                <a:path w="79" h="80">
                  <a:moveTo>
                    <a:pt x="79" y="80"/>
                  </a:moveTo>
                  <a:cubicBezTo>
                    <a:pt x="35" y="80"/>
                    <a:pt x="0" y="44"/>
                    <a:pt x="0" y="0"/>
                  </a:cubicBezTo>
                </a:path>
              </a:pathLst>
            </a:custGeom>
            <a:noFill/>
            <a:ln w="30163" cap="flat">
              <a:solidFill>
                <a:srgbClr val="BDC0C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109"/>
            <p:cNvSpPr>
              <a:spLocks/>
            </p:cNvSpPr>
            <p:nvPr/>
          </p:nvSpPr>
          <p:spPr bwMode="auto">
            <a:xfrm>
              <a:off x="4090988" y="2614613"/>
              <a:ext cx="242888" cy="292100"/>
            </a:xfrm>
            <a:custGeom>
              <a:avLst/>
              <a:gdLst>
                <a:gd name="T0" fmla="*/ 0 w 65"/>
                <a:gd name="T1" fmla="*/ 0 h 78"/>
                <a:gd name="T2" fmla="*/ 65 w 65"/>
                <a:gd name="T3" fmla="*/ 78 h 78"/>
              </a:gdLst>
              <a:ahLst/>
              <a:cxnLst>
                <a:cxn ang="0">
                  <a:pos x="T0" y="T1"/>
                </a:cxn>
                <a:cxn ang="0">
                  <a:pos x="T2" y="T3"/>
                </a:cxn>
              </a:cxnLst>
              <a:rect l="0" t="0" r="r" b="b"/>
              <a:pathLst>
                <a:path w="65" h="78">
                  <a:moveTo>
                    <a:pt x="0" y="0"/>
                  </a:moveTo>
                  <a:cubicBezTo>
                    <a:pt x="37" y="7"/>
                    <a:pt x="65" y="39"/>
                    <a:pt x="65" y="78"/>
                  </a:cubicBezTo>
                </a:path>
              </a:pathLst>
            </a:custGeom>
            <a:noFill/>
            <a:ln w="30163" cap="flat">
              <a:solidFill>
                <a:srgbClr val="BDC0C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27" name="Freeform 110"/>
            <p:cNvSpPr>
              <a:spLocks/>
            </p:cNvSpPr>
            <p:nvPr/>
          </p:nvSpPr>
          <p:spPr bwMode="auto">
            <a:xfrm>
              <a:off x="3948113" y="2992438"/>
              <a:ext cx="176213" cy="49213"/>
            </a:xfrm>
            <a:custGeom>
              <a:avLst/>
              <a:gdLst>
                <a:gd name="T0" fmla="*/ 47 w 47"/>
                <a:gd name="T1" fmla="*/ 0 h 13"/>
                <a:gd name="T2" fmla="*/ 0 w 47"/>
                <a:gd name="T3" fmla="*/ 0 h 13"/>
              </a:gdLst>
              <a:ahLst/>
              <a:cxnLst>
                <a:cxn ang="0">
                  <a:pos x="T0" y="T1"/>
                </a:cxn>
                <a:cxn ang="0">
                  <a:pos x="T2" y="T3"/>
                </a:cxn>
              </a:cxnLst>
              <a:rect l="0" t="0" r="r" b="b"/>
              <a:pathLst>
                <a:path w="47" h="13">
                  <a:moveTo>
                    <a:pt x="47" y="0"/>
                  </a:moveTo>
                  <a:cubicBezTo>
                    <a:pt x="34" y="13"/>
                    <a:pt x="13" y="13"/>
                    <a:pt x="0" y="0"/>
                  </a:cubicBezTo>
                </a:path>
              </a:pathLst>
            </a:custGeom>
            <a:noFill/>
            <a:ln w="30163" cap="flat">
              <a:solidFill>
                <a:srgbClr val="BDC0C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28" name="Freeform 111"/>
            <p:cNvSpPr>
              <a:spLocks/>
            </p:cNvSpPr>
            <p:nvPr/>
          </p:nvSpPr>
          <p:spPr bwMode="auto">
            <a:xfrm>
              <a:off x="4187825" y="3014663"/>
              <a:ext cx="131763" cy="153988"/>
            </a:xfrm>
            <a:custGeom>
              <a:avLst/>
              <a:gdLst>
                <a:gd name="T0" fmla="*/ 35 w 35"/>
                <a:gd name="T1" fmla="*/ 0 h 41"/>
                <a:gd name="T2" fmla="*/ 0 w 35"/>
                <a:gd name="T3" fmla="*/ 41 h 41"/>
              </a:gdLst>
              <a:ahLst/>
              <a:cxnLst>
                <a:cxn ang="0">
                  <a:pos x="T0" y="T1"/>
                </a:cxn>
                <a:cxn ang="0">
                  <a:pos x="T2" y="T3"/>
                </a:cxn>
              </a:cxnLst>
              <a:rect l="0" t="0" r="r" b="b"/>
              <a:pathLst>
                <a:path w="35" h="41">
                  <a:moveTo>
                    <a:pt x="35" y="0"/>
                  </a:moveTo>
                  <a:cubicBezTo>
                    <a:pt x="28" y="18"/>
                    <a:pt x="15" y="32"/>
                    <a:pt x="0" y="41"/>
                  </a:cubicBezTo>
                </a:path>
              </a:pathLst>
            </a:custGeom>
            <a:noFill/>
            <a:ln w="30163" cap="flat">
              <a:solidFill>
                <a:srgbClr val="BDC0C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29" name="Text Placeholder 2"/>
          <p:cNvSpPr txBox="1">
            <a:spLocks/>
          </p:cNvSpPr>
          <p:nvPr/>
        </p:nvSpPr>
        <p:spPr>
          <a:xfrm>
            <a:off x="1220437" y="4872580"/>
            <a:ext cx="2371175" cy="586005"/>
          </a:xfrm>
          <a:prstGeom prst="rect">
            <a:avLst/>
          </a:prstGeom>
        </p:spPr>
        <p:txBody>
          <a:bodyPr vert="horz" wrap="square" lIns="0" tIns="0" rIns="0" bIns="0" rtlCol="0" anchor="t" anchorCtr="0">
            <a:noAutofit/>
          </a:bodyPr>
          <a:lstStyle>
            <a:lvl1pPr marL="179388" indent="-179388"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1pPr>
            <a:lvl2pPr marL="358775" indent="-20320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2pPr>
            <a:lvl3pPr marL="446088" indent="-144463"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3pPr>
            <a:lvl4pPr marL="566928"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4pPr>
            <a:lvl5pPr marL="694944"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650" dirty="0"/>
              <a:t>Ongoing monitoring and feedback</a:t>
            </a:r>
          </a:p>
        </p:txBody>
      </p:sp>
    </p:spTree>
    <p:extLst>
      <p:ext uri="{BB962C8B-B14F-4D97-AF65-F5344CB8AC3E}">
        <p14:creationId xmlns:p14="http://schemas.microsoft.com/office/powerpoint/2010/main" val="1973509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Execute</a:t>
            </a:r>
          </a:p>
        </p:txBody>
      </p:sp>
      <p:sp>
        <p:nvSpPr>
          <p:cNvPr id="4" name="Text Placeholder 3"/>
          <p:cNvSpPr>
            <a:spLocks noGrp="1"/>
          </p:cNvSpPr>
          <p:nvPr>
            <p:ph type="body" sz="quarter" idx="10"/>
          </p:nvPr>
        </p:nvSpPr>
        <p:spPr/>
        <p:txBody>
          <a:bodyPr/>
          <a:lstStyle/>
          <a:p>
            <a:r>
              <a:rPr lang="en-US" b="1" dirty="0"/>
              <a:t>Execute a managed approach to driving action</a:t>
            </a:r>
          </a:p>
          <a:p>
            <a:r>
              <a:rPr lang="en-US" dirty="0"/>
              <a:t>The resulting strategy will be multifaceted and must be center-led to verify solutions are effective, risk is managed, and roadblocks are addressed quickly</a:t>
            </a:r>
          </a:p>
          <a:p>
            <a:pPr marL="0" indent="0">
              <a:buNone/>
            </a:pPr>
            <a:endParaRPr lang="en-US" sz="1000" b="1" dirty="0"/>
          </a:p>
          <a:p>
            <a:r>
              <a:rPr lang="en-US" b="1" dirty="0"/>
              <a:t>Implement the strategy</a:t>
            </a:r>
            <a:endParaRPr lang="en-US" dirty="0"/>
          </a:p>
          <a:p>
            <a:pPr lvl="1"/>
            <a:r>
              <a:rPr lang="en-US" dirty="0"/>
              <a:t>Develop mitigations for key strategy risks</a:t>
            </a:r>
          </a:p>
          <a:p>
            <a:pPr lvl="1"/>
            <a:r>
              <a:rPr lang="en-US" dirty="0"/>
              <a:t>Develop mitigation processes/controls for relevant “what if scenarios”</a:t>
            </a:r>
            <a:endParaRPr lang="en-US" dirty="0">
              <a:solidFill>
                <a:srgbClr val="FF0000"/>
              </a:solidFill>
            </a:endParaRPr>
          </a:p>
          <a:p>
            <a:pPr lvl="1"/>
            <a:r>
              <a:rPr lang="en-US" dirty="0"/>
              <a:t>Align the organization to support change management</a:t>
            </a:r>
          </a:p>
          <a:p>
            <a:pPr lvl="1"/>
            <a:r>
              <a:rPr lang="en-US" dirty="0"/>
              <a:t>Drive the “heavy lifting” required while managing unintended impacts</a:t>
            </a:r>
          </a:p>
          <a:p>
            <a:pPr lvl="1"/>
            <a:r>
              <a:rPr lang="en-US" dirty="0"/>
              <a:t>Implement processes and metrics to sustain benefits</a:t>
            </a:r>
          </a:p>
          <a:p>
            <a:endParaRPr lang="en-US" dirty="0"/>
          </a:p>
          <a:p>
            <a:endParaRPr lang="en-US" dirty="0"/>
          </a:p>
          <a:p>
            <a:endParaRPr lang="en-US" dirty="0"/>
          </a:p>
        </p:txBody>
      </p:sp>
    </p:spTree>
    <p:extLst>
      <p:ext uri="{BB962C8B-B14F-4D97-AF65-F5344CB8AC3E}">
        <p14:creationId xmlns:p14="http://schemas.microsoft.com/office/powerpoint/2010/main" val="235616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50" dirty="0"/>
              <a:t>4. </a:t>
            </a:r>
            <a:r>
              <a:rPr lang="en-US" dirty="0"/>
              <a:t>Optimize</a:t>
            </a:r>
          </a:p>
        </p:txBody>
      </p:sp>
      <p:sp>
        <p:nvSpPr>
          <p:cNvPr id="4" name="Text Placeholder 3"/>
          <p:cNvSpPr>
            <a:spLocks noGrp="1"/>
          </p:cNvSpPr>
          <p:nvPr>
            <p:ph type="body" sz="quarter" idx="10"/>
          </p:nvPr>
        </p:nvSpPr>
        <p:spPr/>
        <p:txBody>
          <a:bodyPr/>
          <a:lstStyle/>
          <a:p>
            <a:r>
              <a:rPr lang="en-US" sz="1600" b="1" dirty="0"/>
              <a:t>Revisit areas of impact that were not the immediate priority to drive further supply improvement. </a:t>
            </a:r>
          </a:p>
          <a:p>
            <a:r>
              <a:rPr lang="en-US" sz="1600" dirty="0"/>
              <a:t>As you executed your strategies, it is likely that you uncovered opportunities to further optimize. Now is the time to drive action to achieve the next level of benefit.</a:t>
            </a:r>
          </a:p>
          <a:p>
            <a:r>
              <a:rPr lang="en-US" sz="1600" b="1" dirty="0"/>
              <a:t>Continuous improvement:</a:t>
            </a:r>
            <a:r>
              <a:rPr lang="en-US" sz="1600" dirty="0"/>
              <a:t> </a:t>
            </a:r>
          </a:p>
          <a:p>
            <a:pPr lvl="1"/>
            <a:r>
              <a:rPr lang="en-US" sz="1600" dirty="0"/>
              <a:t>Address “round two” areas where the impact is material</a:t>
            </a:r>
          </a:p>
          <a:p>
            <a:pPr lvl="1"/>
            <a:r>
              <a:rPr lang="en-US" sz="1600" dirty="0"/>
              <a:t>Put a plan in place to execute on future improvement opportunities</a:t>
            </a:r>
          </a:p>
          <a:p>
            <a:r>
              <a:rPr lang="en-US" sz="1600" b="1" dirty="0"/>
              <a:t>Enhance approach to identify/assess potential what could wrong to increase resiliency and responsiveness to disruption events:</a:t>
            </a:r>
          </a:p>
          <a:p>
            <a:pPr lvl="1"/>
            <a:r>
              <a:rPr lang="en-US" sz="1600" dirty="0"/>
              <a:t>What if tariff issues impact other regions of the world</a:t>
            </a:r>
          </a:p>
          <a:p>
            <a:pPr lvl="1"/>
            <a:r>
              <a:rPr lang="en-US" sz="1600" dirty="0"/>
              <a:t>Development of common approach to identify and assess </a:t>
            </a:r>
          </a:p>
          <a:p>
            <a:pPr lvl="1"/>
            <a:r>
              <a:rPr lang="en-US" sz="1600" dirty="0"/>
              <a:t>Clear ownership of the mitigation plans</a:t>
            </a:r>
          </a:p>
          <a:p>
            <a:pPr lvl="1"/>
            <a:r>
              <a:rPr lang="en-US" sz="1600" dirty="0"/>
              <a:t>Not a support process but a clear element of forward strategy</a:t>
            </a:r>
          </a:p>
        </p:txBody>
      </p:sp>
      <p:pic>
        <p:nvPicPr>
          <p:cNvPr id="5" name="Picture 2" descr="Image result for continuous improv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888" y="4196754"/>
            <a:ext cx="1857375" cy="157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21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597225-ADB4-483A-93CF-BDECB87D6A41}"/>
              </a:ext>
            </a:extLst>
          </p:cNvPr>
          <p:cNvSpPr>
            <a:spLocks noGrp="1"/>
          </p:cNvSpPr>
          <p:nvPr>
            <p:ph type="body" sz="quarter" idx="10"/>
          </p:nvPr>
        </p:nvSpPr>
        <p:spPr>
          <a:xfrm>
            <a:off x="540000" y="2946633"/>
            <a:ext cx="2430000" cy="3124200"/>
          </a:xfrm>
        </p:spPr>
        <p:txBody>
          <a:bodyPr/>
          <a:lstStyle/>
          <a:p>
            <a:r>
              <a:rPr lang="en-US" dirty="0"/>
              <a:t>Christopher Oliva</a:t>
            </a:r>
          </a:p>
          <a:p>
            <a:r>
              <a:rPr lang="en-US" dirty="0">
                <a:hlinkClick r:id="rId2"/>
              </a:rPr>
              <a:t>Christopher.Oliva@crowe.com</a:t>
            </a:r>
            <a:endParaRPr lang="en-US" dirty="0"/>
          </a:p>
          <a:p>
            <a:r>
              <a:rPr lang="en-US" dirty="0"/>
              <a:t>Office: 646-965-5724</a:t>
            </a:r>
          </a:p>
          <a:p>
            <a:r>
              <a:rPr lang="en-US" dirty="0"/>
              <a:t>Mobile: 516-864-1059</a:t>
            </a:r>
          </a:p>
        </p:txBody>
      </p:sp>
      <p:sp>
        <p:nvSpPr>
          <p:cNvPr id="4" name="Text Placeholder 1">
            <a:extLst>
              <a:ext uri="{FF2B5EF4-FFF2-40B4-BE49-F238E27FC236}">
                <a16:creationId xmlns:a16="http://schemas.microsoft.com/office/drawing/2014/main" id="{46C4CE1E-3069-4033-832D-4AD06CF8D59F}"/>
              </a:ext>
            </a:extLst>
          </p:cNvPr>
          <p:cNvSpPr txBox="1">
            <a:spLocks/>
          </p:cNvSpPr>
          <p:nvPr/>
        </p:nvSpPr>
        <p:spPr>
          <a:xfrm>
            <a:off x="3357000" y="2946633"/>
            <a:ext cx="2430000" cy="3124200"/>
          </a:xfrm>
          <a:prstGeom prst="rect">
            <a:avLst/>
          </a:prstGeom>
        </p:spPr>
        <p:txBody>
          <a:bodyPr vert="horz" wrap="square" lIns="0" tIns="0" rIns="0" bIns="0" rtlCol="0" anchor="t" anchorCtr="0">
            <a:noAutofit/>
          </a:bodyPr>
          <a:lstStyle>
            <a:lvl1pPr marL="0" indent="0" algn="l" defTabSz="514350" rtl="0" eaLnBrk="1" latinLnBrk="0" hangingPunct="1">
              <a:spcBef>
                <a:spcPts val="450"/>
              </a:spcBef>
              <a:buClr>
                <a:schemeClr val="tx1"/>
              </a:buClr>
              <a:buSzPct val="100000"/>
              <a:buFontTx/>
              <a:buNone/>
              <a:defRPr sz="1350" kern="1200">
                <a:solidFill>
                  <a:schemeClr val="tx1"/>
                </a:solidFill>
                <a:latin typeface="+mn-lt"/>
                <a:ea typeface="+mn-ea"/>
                <a:cs typeface="+mn-cs"/>
              </a:defRPr>
            </a:lvl1pPr>
            <a:lvl2pPr marL="269081" indent="-152400" algn="l" defTabSz="514350" rtl="0" eaLnBrk="1" latinLnBrk="0" hangingPunct="1">
              <a:spcBef>
                <a:spcPts val="450"/>
              </a:spcBef>
              <a:buClr>
                <a:schemeClr val="tx1"/>
              </a:buClr>
              <a:buSzPct val="100000"/>
              <a:buFont typeface="Arial" panose="020B0604020202020204" pitchFamily="34" charset="0"/>
              <a:buChar char="•"/>
              <a:defRPr sz="1800" kern="1200">
                <a:solidFill>
                  <a:schemeClr val="tx1"/>
                </a:solidFill>
                <a:latin typeface="+mn-lt"/>
                <a:ea typeface="+mn-ea"/>
                <a:cs typeface="+mn-cs"/>
              </a:defRPr>
            </a:lvl2pPr>
            <a:lvl3pPr marL="334566" indent="-108347" algn="l" defTabSz="514350" rtl="0" eaLnBrk="1" latinLnBrk="0" hangingPunct="1">
              <a:spcBef>
                <a:spcPts val="450"/>
              </a:spcBef>
              <a:buClr>
                <a:schemeClr val="tx1"/>
              </a:buClr>
              <a:buSzPct val="100000"/>
              <a:buFont typeface="Arial" panose="020B0604020202020204" pitchFamily="34" charset="0"/>
              <a:buChar char="•"/>
              <a:defRPr sz="1800" kern="1200">
                <a:solidFill>
                  <a:schemeClr val="tx1"/>
                </a:solidFill>
                <a:latin typeface="+mn-lt"/>
                <a:ea typeface="+mn-ea"/>
                <a:cs typeface="+mn-cs"/>
              </a:defRPr>
            </a:lvl3pPr>
            <a:lvl4pPr marL="425196" indent="-102870" algn="l" defTabSz="514350" rtl="0" eaLnBrk="1" latinLnBrk="0" hangingPunct="1">
              <a:spcBef>
                <a:spcPts val="450"/>
              </a:spcBef>
              <a:buClr>
                <a:schemeClr val="tx1"/>
              </a:buClr>
              <a:buSzPct val="100000"/>
              <a:buFont typeface="Arial" panose="020B0604020202020204" pitchFamily="34" charset="0"/>
              <a:buChar char="•"/>
              <a:defRPr sz="1800" kern="1200">
                <a:solidFill>
                  <a:schemeClr val="tx1"/>
                </a:solidFill>
                <a:latin typeface="+mn-lt"/>
                <a:ea typeface="+mn-ea"/>
                <a:cs typeface="+mn-cs"/>
              </a:defRPr>
            </a:lvl4pPr>
            <a:lvl5pPr marL="521208" indent="-102870" algn="l" defTabSz="514350" rtl="0" eaLnBrk="1" latinLnBrk="0" hangingPunct="1">
              <a:spcBef>
                <a:spcPts val="450"/>
              </a:spcBef>
              <a:buClr>
                <a:schemeClr val="tx1"/>
              </a:buClr>
              <a:buSzPct val="100000"/>
              <a:buFont typeface="Arial" panose="020B0604020202020204" pitchFamily="34" charset="0"/>
              <a:buChar char="•"/>
              <a:defRPr sz="1800"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dirty="0"/>
              <a:t>Pete Mento</a:t>
            </a:r>
          </a:p>
          <a:p>
            <a:r>
              <a:rPr lang="en-US" dirty="0">
                <a:hlinkClick r:id="rId3"/>
              </a:rPr>
              <a:t>Pete.Mento@crowe.com</a:t>
            </a:r>
            <a:endParaRPr lang="en-US" dirty="0"/>
          </a:p>
          <a:p>
            <a:r>
              <a:rPr lang="en-US" dirty="0"/>
              <a:t>Office: 202-779-9907</a:t>
            </a:r>
          </a:p>
          <a:p>
            <a:r>
              <a:rPr lang="en-US" dirty="0"/>
              <a:t>Mobile: 978-317-3250</a:t>
            </a:r>
          </a:p>
        </p:txBody>
      </p:sp>
      <p:sp>
        <p:nvSpPr>
          <p:cNvPr id="7" name="Text Placeholder 1">
            <a:extLst>
              <a:ext uri="{FF2B5EF4-FFF2-40B4-BE49-F238E27FC236}">
                <a16:creationId xmlns:a16="http://schemas.microsoft.com/office/drawing/2014/main" id="{6ED3FB50-B5CC-47B9-9837-018FC9EDB464}"/>
              </a:ext>
            </a:extLst>
          </p:cNvPr>
          <p:cNvSpPr txBox="1">
            <a:spLocks/>
          </p:cNvSpPr>
          <p:nvPr/>
        </p:nvSpPr>
        <p:spPr>
          <a:xfrm>
            <a:off x="5787000" y="2946633"/>
            <a:ext cx="2430000" cy="3124200"/>
          </a:xfrm>
          <a:prstGeom prst="rect">
            <a:avLst/>
          </a:prstGeom>
        </p:spPr>
        <p:txBody>
          <a:bodyPr vert="horz" wrap="square" lIns="0" tIns="0" rIns="0" bIns="0" rtlCol="0" anchor="t" anchorCtr="0">
            <a:noAutofit/>
          </a:bodyPr>
          <a:lstStyle>
            <a:lvl1pPr marL="0" indent="0" algn="l" defTabSz="514350" rtl="0" eaLnBrk="1" latinLnBrk="0" hangingPunct="1">
              <a:spcBef>
                <a:spcPts val="450"/>
              </a:spcBef>
              <a:buClr>
                <a:schemeClr val="tx1"/>
              </a:buClr>
              <a:buSzPct val="100000"/>
              <a:buFontTx/>
              <a:buNone/>
              <a:defRPr sz="1350" kern="1200">
                <a:solidFill>
                  <a:schemeClr val="tx1"/>
                </a:solidFill>
                <a:latin typeface="+mn-lt"/>
                <a:ea typeface="+mn-ea"/>
                <a:cs typeface="+mn-cs"/>
              </a:defRPr>
            </a:lvl1pPr>
            <a:lvl2pPr marL="269081" indent="-152400" algn="l" defTabSz="514350" rtl="0" eaLnBrk="1" latinLnBrk="0" hangingPunct="1">
              <a:spcBef>
                <a:spcPts val="450"/>
              </a:spcBef>
              <a:buClr>
                <a:schemeClr val="tx1"/>
              </a:buClr>
              <a:buSzPct val="100000"/>
              <a:buFont typeface="Arial" panose="020B0604020202020204" pitchFamily="34" charset="0"/>
              <a:buChar char="•"/>
              <a:defRPr sz="1800" kern="1200">
                <a:solidFill>
                  <a:schemeClr val="tx1"/>
                </a:solidFill>
                <a:latin typeface="+mn-lt"/>
                <a:ea typeface="+mn-ea"/>
                <a:cs typeface="+mn-cs"/>
              </a:defRPr>
            </a:lvl2pPr>
            <a:lvl3pPr marL="334566" indent="-108347" algn="l" defTabSz="514350" rtl="0" eaLnBrk="1" latinLnBrk="0" hangingPunct="1">
              <a:spcBef>
                <a:spcPts val="450"/>
              </a:spcBef>
              <a:buClr>
                <a:schemeClr val="tx1"/>
              </a:buClr>
              <a:buSzPct val="100000"/>
              <a:buFont typeface="Arial" panose="020B0604020202020204" pitchFamily="34" charset="0"/>
              <a:buChar char="•"/>
              <a:defRPr sz="1800" kern="1200">
                <a:solidFill>
                  <a:schemeClr val="tx1"/>
                </a:solidFill>
                <a:latin typeface="+mn-lt"/>
                <a:ea typeface="+mn-ea"/>
                <a:cs typeface="+mn-cs"/>
              </a:defRPr>
            </a:lvl3pPr>
            <a:lvl4pPr marL="425196" indent="-102870" algn="l" defTabSz="514350" rtl="0" eaLnBrk="1" latinLnBrk="0" hangingPunct="1">
              <a:spcBef>
                <a:spcPts val="450"/>
              </a:spcBef>
              <a:buClr>
                <a:schemeClr val="tx1"/>
              </a:buClr>
              <a:buSzPct val="100000"/>
              <a:buFont typeface="Arial" panose="020B0604020202020204" pitchFamily="34" charset="0"/>
              <a:buChar char="•"/>
              <a:defRPr sz="1800" kern="1200">
                <a:solidFill>
                  <a:schemeClr val="tx1"/>
                </a:solidFill>
                <a:latin typeface="+mn-lt"/>
                <a:ea typeface="+mn-ea"/>
                <a:cs typeface="+mn-cs"/>
              </a:defRPr>
            </a:lvl4pPr>
            <a:lvl5pPr marL="521208" indent="-102870" algn="l" defTabSz="514350" rtl="0" eaLnBrk="1" latinLnBrk="0" hangingPunct="1">
              <a:spcBef>
                <a:spcPts val="450"/>
              </a:spcBef>
              <a:buClr>
                <a:schemeClr val="tx1"/>
              </a:buClr>
              <a:buSzPct val="100000"/>
              <a:buFont typeface="Arial" panose="020B0604020202020204" pitchFamily="34" charset="0"/>
              <a:buChar char="•"/>
              <a:defRPr sz="1800"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dirty="0"/>
              <a:t>Selena Schneider</a:t>
            </a:r>
          </a:p>
          <a:p>
            <a:r>
              <a:rPr lang="en-US" dirty="0">
                <a:hlinkClick r:id="rId2"/>
              </a:rPr>
              <a:t>Selena.Schneider@crowe.com</a:t>
            </a:r>
            <a:endParaRPr lang="en-US" dirty="0"/>
          </a:p>
          <a:p>
            <a:r>
              <a:rPr lang="en-US" dirty="0"/>
              <a:t>Office: 646-231-7207</a:t>
            </a:r>
          </a:p>
          <a:p>
            <a:r>
              <a:rPr lang="en-US" dirty="0"/>
              <a:t>Mobile: 973-634-5882</a:t>
            </a:r>
          </a:p>
        </p:txBody>
      </p:sp>
    </p:spTree>
    <p:extLst>
      <p:ext uri="{BB962C8B-B14F-4D97-AF65-F5344CB8AC3E}">
        <p14:creationId xmlns:p14="http://schemas.microsoft.com/office/powerpoint/2010/main" val="3981488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8ECB-C51B-426D-A39C-624C763B14EF}"/>
              </a:ext>
            </a:extLst>
          </p:cNvPr>
          <p:cNvSpPr>
            <a:spLocks noGrp="1"/>
          </p:cNvSpPr>
          <p:nvPr>
            <p:ph type="title"/>
          </p:nvPr>
        </p:nvSpPr>
        <p:spPr/>
        <p:txBody>
          <a:bodyPr>
            <a:normAutofit/>
          </a:bodyPr>
          <a:lstStyle/>
          <a:p>
            <a:r>
              <a:rPr lang="en-US" dirty="0"/>
              <a:t>TCJA Technical Corrections</a:t>
            </a:r>
          </a:p>
        </p:txBody>
      </p:sp>
      <p:sp>
        <p:nvSpPr>
          <p:cNvPr id="3" name="Content Placeholder 2">
            <a:extLst>
              <a:ext uri="{FF2B5EF4-FFF2-40B4-BE49-F238E27FC236}">
                <a16:creationId xmlns:a16="http://schemas.microsoft.com/office/drawing/2014/main" id="{93DB6895-8C58-45F3-9699-5BEEA3D76567}"/>
              </a:ext>
            </a:extLst>
          </p:cNvPr>
          <p:cNvSpPr>
            <a:spLocks noGrp="1"/>
          </p:cNvSpPr>
          <p:nvPr>
            <p:ph idx="1"/>
          </p:nvPr>
        </p:nvSpPr>
        <p:spPr/>
        <p:txBody>
          <a:bodyPr>
            <a:normAutofit/>
          </a:bodyPr>
          <a:lstStyle/>
          <a:p>
            <a:r>
              <a:rPr lang="en-US" sz="2000" dirty="0"/>
              <a:t>A technical corrections bill would fix errors in the 2017 tax law. Lawmakers have introduced bills to fix some high-profile errors, but there isn’t yet a comprehensive package.</a:t>
            </a:r>
          </a:p>
          <a:p>
            <a:pPr lvl="1"/>
            <a:r>
              <a:rPr lang="en-US" sz="2000" dirty="0"/>
              <a:t>H.R. 1869, S. 803, The bill would correct the “retail glitch,” which prevents restaurants and retailers from immediately writing off the cost of interior improvements. </a:t>
            </a:r>
          </a:p>
          <a:p>
            <a:pPr marL="116681" lvl="1" indent="0">
              <a:buNone/>
            </a:pPr>
            <a:endParaRPr lang="en-US" sz="1000" dirty="0"/>
          </a:p>
          <a:p>
            <a:r>
              <a:rPr lang="en-US" sz="2000" b="1" dirty="0"/>
              <a:t>House and Senate: </a:t>
            </a:r>
            <a:r>
              <a:rPr lang="en-US" sz="2000" dirty="0"/>
              <a:t>Fixing some errors, such as the “retail glitch,” has bipartisan support.</a:t>
            </a:r>
          </a:p>
          <a:p>
            <a:pPr lvl="1"/>
            <a:r>
              <a:rPr lang="en-US" sz="2000" dirty="0"/>
              <a:t>Other fixes might happen if the Republicans agree to some Democratic priorities such as expanding the earned income tax credit or the child tax credit.</a:t>
            </a:r>
          </a:p>
          <a:p>
            <a:pPr lvl="1">
              <a:buFontTx/>
              <a:buChar char="-"/>
            </a:pPr>
            <a:endParaRPr lang="en-US" sz="1050" dirty="0"/>
          </a:p>
        </p:txBody>
      </p:sp>
    </p:spTree>
    <p:extLst>
      <p:ext uri="{BB962C8B-B14F-4D97-AF65-F5344CB8AC3E}">
        <p14:creationId xmlns:p14="http://schemas.microsoft.com/office/powerpoint/2010/main" val="3241081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Tax Extenders </a:t>
            </a:r>
          </a:p>
        </p:txBody>
      </p:sp>
      <p:sp>
        <p:nvSpPr>
          <p:cNvPr id="3" name="Content Placeholder 2"/>
          <p:cNvSpPr>
            <a:spLocks noGrp="1"/>
          </p:cNvSpPr>
          <p:nvPr>
            <p:ph idx="1"/>
          </p:nvPr>
        </p:nvSpPr>
        <p:spPr/>
        <p:txBody>
          <a:bodyPr>
            <a:noAutofit/>
          </a:bodyPr>
          <a:lstStyle/>
          <a:p>
            <a:r>
              <a:rPr lang="en-US" sz="1400" dirty="0"/>
              <a:t>H.R. 3301, S. 617</a:t>
            </a:r>
          </a:p>
          <a:p>
            <a:pPr lvl="1"/>
            <a:r>
              <a:rPr lang="en-US" sz="1400" dirty="0"/>
              <a:t>The measures would extend various tax breaks targeted to industries and individuals on a temporary basis. The expired tax breaks include perks for biodiesel, rail, and other industries.</a:t>
            </a:r>
          </a:p>
          <a:p>
            <a:r>
              <a:rPr lang="en-US" sz="1400" b="1" dirty="0"/>
              <a:t>House</a:t>
            </a:r>
            <a:r>
              <a:rPr lang="en-US" sz="1400" dirty="0"/>
              <a:t>: The Ways and Means Committee approved H.R. 3301 by a vote of 25-17 on June 20.</a:t>
            </a:r>
          </a:p>
          <a:p>
            <a:r>
              <a:rPr lang="en-US" sz="1400" b="1" dirty="0"/>
              <a:t>Senate</a:t>
            </a:r>
            <a:r>
              <a:rPr lang="en-US" sz="1400" dirty="0"/>
              <a:t>: The Finance Committee may hold a hearing or markup regarding extenders in the fall.</a:t>
            </a:r>
          </a:p>
          <a:p>
            <a:pPr marL="0" indent="0">
              <a:buNone/>
            </a:pPr>
            <a:endParaRPr lang="en-US" sz="1000" dirty="0"/>
          </a:p>
          <a:p>
            <a:r>
              <a:rPr lang="en-US" sz="1400" dirty="0"/>
              <a:t>Work Opportunity Tax Credit (WOTC) – set to expire after December 31, 2019</a:t>
            </a:r>
          </a:p>
          <a:p>
            <a:pPr lvl="1"/>
            <a:r>
              <a:rPr lang="en-US" sz="1400" dirty="0"/>
              <a:t>Planning for “retroactive” reinstatement of Credit is required</a:t>
            </a:r>
          </a:p>
          <a:p>
            <a:pPr lvl="1"/>
            <a:r>
              <a:rPr lang="en-US" sz="1400" dirty="0"/>
              <a:t>Discuss with 3</a:t>
            </a:r>
            <a:r>
              <a:rPr lang="en-US" sz="1400" baseline="30000" dirty="0"/>
              <a:t>rd</a:t>
            </a:r>
            <a:r>
              <a:rPr lang="en-US" sz="1400" dirty="0"/>
              <a:t> party provider (ADP or other payroll provider) the plan to continue to request/receive necessary information.</a:t>
            </a:r>
          </a:p>
          <a:p>
            <a:pPr marL="0" indent="0">
              <a:buNone/>
            </a:pPr>
            <a:endParaRPr lang="en-US" sz="1000" dirty="0"/>
          </a:p>
          <a:p>
            <a:r>
              <a:rPr lang="en-US" sz="1400" dirty="0"/>
              <a:t>Many extenders have bipartisan support and could be attached to funding legislation this fall. But several have also lapsed for close to two years without renewal, and major tax provisions packaged with them in the past have been made permanent, calling into question whether there is as much support to pass them.</a:t>
            </a:r>
          </a:p>
          <a:p>
            <a:endParaRPr lang="en-US" sz="1400" dirty="0"/>
          </a:p>
        </p:txBody>
      </p:sp>
    </p:spTree>
    <p:extLst>
      <p:ext uri="{BB962C8B-B14F-4D97-AF65-F5344CB8AC3E}">
        <p14:creationId xmlns:p14="http://schemas.microsoft.com/office/powerpoint/2010/main" val="295901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04133" y="2552700"/>
            <a:ext cx="7567411" cy="1752600"/>
          </a:xfrm>
        </p:spPr>
        <p:txBody>
          <a:bodyPr/>
          <a:lstStyle/>
          <a:p>
            <a:pPr>
              <a:buClr>
                <a:srgbClr val="000000"/>
              </a:buClr>
            </a:pPr>
            <a:r>
              <a:rPr lang="en-US" sz="3300" kern="0" spc="-17" dirty="0">
                <a:solidFill>
                  <a:srgbClr val="000000"/>
                </a:solidFill>
              </a:rPr>
              <a:t>Qualified Improvement Property and Final Regulations on Bonus Depreciation</a:t>
            </a:r>
          </a:p>
          <a:p>
            <a:pPr>
              <a:buClr>
                <a:srgbClr val="000000"/>
              </a:buClr>
            </a:pPr>
            <a:endParaRPr lang="en-US" sz="2400" kern="0" spc="-17" dirty="0">
              <a:solidFill>
                <a:srgbClr val="000000"/>
              </a:solidFill>
            </a:endParaRPr>
          </a:p>
        </p:txBody>
      </p:sp>
    </p:spTree>
    <p:extLst>
      <p:ext uri="{BB962C8B-B14F-4D97-AF65-F5344CB8AC3E}">
        <p14:creationId xmlns:p14="http://schemas.microsoft.com/office/powerpoint/2010/main" val="2723475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Depreciation and Cost Recovery</a:t>
            </a:r>
            <a:br>
              <a:rPr lang="en-US" dirty="0"/>
            </a:br>
            <a:endParaRPr lang="en-US" dirty="0"/>
          </a:p>
        </p:txBody>
      </p:sp>
      <p:sp>
        <p:nvSpPr>
          <p:cNvPr id="3" name="Content Placeholder 2"/>
          <p:cNvSpPr>
            <a:spLocks noGrp="1"/>
          </p:cNvSpPr>
          <p:nvPr>
            <p:ph idx="1"/>
          </p:nvPr>
        </p:nvSpPr>
        <p:spPr/>
        <p:txBody>
          <a:bodyPr/>
          <a:lstStyle/>
          <a:p>
            <a:pPr marL="0" indent="0">
              <a:buClrTx/>
              <a:buNone/>
            </a:pPr>
            <a:r>
              <a:rPr lang="en-US" sz="2000" b="1" dirty="0"/>
              <a:t>Bonus Depreciation</a:t>
            </a:r>
          </a:p>
          <a:p>
            <a:pPr>
              <a:buClrTx/>
            </a:pPr>
            <a:r>
              <a:rPr lang="en-US" sz="2000" dirty="0"/>
              <a:t>100% bonus depreciation for assets acquired pursuant to a written binding contract entered into from September 28, 2017 through December 31, 2022</a:t>
            </a:r>
          </a:p>
          <a:p>
            <a:pPr marL="0" indent="0">
              <a:buClrTx/>
              <a:buNone/>
            </a:pPr>
            <a:endParaRPr lang="en-US" sz="1000" dirty="0"/>
          </a:p>
          <a:p>
            <a:pPr>
              <a:buClrTx/>
            </a:pPr>
            <a:r>
              <a:rPr lang="en-US" sz="2000" dirty="0"/>
              <a:t>Allows for bonus depreciation on used property</a:t>
            </a:r>
          </a:p>
          <a:p>
            <a:pPr marL="0" indent="0">
              <a:buClrTx/>
              <a:buNone/>
            </a:pPr>
            <a:endParaRPr lang="en-US" sz="1000" dirty="0"/>
          </a:p>
          <a:p>
            <a:pPr>
              <a:buClrTx/>
            </a:pPr>
            <a:r>
              <a:rPr lang="en-US" sz="2000" dirty="0"/>
              <a:t>Phases out bonus depreciation from 2023 through 2027</a:t>
            </a:r>
          </a:p>
        </p:txBody>
      </p:sp>
    </p:spTree>
    <p:extLst>
      <p:ext uri="{BB962C8B-B14F-4D97-AF65-F5344CB8AC3E}">
        <p14:creationId xmlns:p14="http://schemas.microsoft.com/office/powerpoint/2010/main" val="2137719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rPr>
              <a:t>Depreciation and cost recovery – Qualified improvement property</a:t>
            </a:r>
            <a:endParaRPr lang="en-US" dirty="0"/>
          </a:p>
        </p:txBody>
      </p:sp>
      <p:sp>
        <p:nvSpPr>
          <p:cNvPr id="3" name="Content Placeholder 2"/>
          <p:cNvSpPr>
            <a:spLocks noGrp="1"/>
          </p:cNvSpPr>
          <p:nvPr>
            <p:ph idx="1"/>
          </p:nvPr>
        </p:nvSpPr>
        <p:spPr/>
        <p:txBody>
          <a:bodyPr/>
          <a:lstStyle/>
          <a:p>
            <a:pPr marL="100906" indent="-100906" defTabSz="385763">
              <a:spcBef>
                <a:spcPts val="338"/>
              </a:spcBef>
              <a:buClrTx/>
            </a:pPr>
            <a:r>
              <a:rPr lang="en-US" sz="1600" dirty="0">
                <a:solidFill>
                  <a:srgbClr val="000000"/>
                </a:solidFill>
              </a:rPr>
              <a:t>Before tax reform, improvements to real property classified as qualified leasehold improvements, qualified retail improvements, and qualified restaurant property had a 15-year recovery period and were eligible for 50% bonus depreciation</a:t>
            </a:r>
          </a:p>
          <a:p>
            <a:pPr marL="0" indent="0" defTabSz="385763">
              <a:spcBef>
                <a:spcPts val="338"/>
              </a:spcBef>
              <a:buClrTx/>
              <a:buNone/>
            </a:pPr>
            <a:r>
              <a:rPr lang="en-US" sz="1000" dirty="0">
                <a:solidFill>
                  <a:srgbClr val="000000"/>
                </a:solidFill>
              </a:rPr>
              <a:t> </a:t>
            </a:r>
          </a:p>
          <a:p>
            <a:pPr marL="100906" indent="-100906" defTabSz="385763">
              <a:spcBef>
                <a:spcPts val="338"/>
              </a:spcBef>
              <a:buClrTx/>
            </a:pPr>
            <a:r>
              <a:rPr lang="en-US" sz="1600" dirty="0">
                <a:solidFill>
                  <a:srgbClr val="000000"/>
                </a:solidFill>
              </a:rPr>
              <a:t>The conference committee report indicated that Congress intended to combine the three types of property into a new category of real estate improvements called qualified improvement property (QIP) that would be eligible for a 15-year life and bonus depreciation. QIP includes certain improvements to an interior portion of a building that is nonresidential real property. </a:t>
            </a:r>
          </a:p>
          <a:p>
            <a:pPr marL="0" indent="0" defTabSz="385763">
              <a:spcBef>
                <a:spcPts val="338"/>
              </a:spcBef>
              <a:buClrTx/>
              <a:buNone/>
            </a:pPr>
            <a:endParaRPr lang="en-US" sz="1000" dirty="0">
              <a:solidFill>
                <a:srgbClr val="000000"/>
              </a:solidFill>
            </a:endParaRPr>
          </a:p>
          <a:p>
            <a:pPr marL="100906" indent="-100906" defTabSz="385763">
              <a:spcBef>
                <a:spcPts val="338"/>
              </a:spcBef>
              <a:buClrTx/>
            </a:pPr>
            <a:r>
              <a:rPr lang="en-US" sz="1600" dirty="0">
                <a:solidFill>
                  <a:srgbClr val="000000"/>
                </a:solidFill>
              </a:rPr>
              <a:t>However, due to an apparent drafting error, the statute did not extend the eligibility of QIP beyond Dec. 31, 2017</a:t>
            </a:r>
          </a:p>
          <a:p>
            <a:pPr marL="0" indent="0" defTabSz="385763">
              <a:spcBef>
                <a:spcPts val="338"/>
              </a:spcBef>
              <a:buClrTx/>
              <a:buNone/>
            </a:pPr>
            <a:endParaRPr lang="en-US" sz="1000" dirty="0">
              <a:solidFill>
                <a:srgbClr val="000000"/>
              </a:solidFill>
            </a:endParaRPr>
          </a:p>
          <a:p>
            <a:pPr marL="100906" indent="-100906" defTabSz="385763">
              <a:spcBef>
                <a:spcPts val="338"/>
              </a:spcBef>
              <a:buClrTx/>
            </a:pPr>
            <a:r>
              <a:rPr lang="en-US" sz="1600" dirty="0">
                <a:solidFill>
                  <a:srgbClr val="000000"/>
                </a:solidFill>
              </a:rPr>
              <a:t>While many had hoped that the regulations would grant QIP eligibility for 100% bonus depreciation, this was not the case</a:t>
            </a:r>
          </a:p>
          <a:p>
            <a:pPr marL="0" indent="0" defTabSz="385763">
              <a:spcBef>
                <a:spcPts val="338"/>
              </a:spcBef>
              <a:buClrTx/>
              <a:buNone/>
            </a:pPr>
            <a:endParaRPr lang="en-US" sz="1000" dirty="0">
              <a:solidFill>
                <a:srgbClr val="000000"/>
              </a:solidFill>
            </a:endParaRPr>
          </a:p>
          <a:p>
            <a:pPr marL="100906" indent="-100906" defTabSz="385763">
              <a:spcBef>
                <a:spcPts val="338"/>
              </a:spcBef>
              <a:buClrTx/>
            </a:pPr>
            <a:r>
              <a:rPr lang="en-US" sz="1600" dirty="0">
                <a:solidFill>
                  <a:srgbClr val="000000"/>
                </a:solidFill>
              </a:rPr>
              <a:t>Technical correction bills (bipartisan support) have been introduced – Current political climate is roadblock to passage  </a:t>
            </a:r>
          </a:p>
          <a:p>
            <a:endParaRPr lang="en-US" sz="1600" dirty="0"/>
          </a:p>
        </p:txBody>
      </p:sp>
    </p:spTree>
    <p:extLst>
      <p:ext uri="{BB962C8B-B14F-4D97-AF65-F5344CB8AC3E}">
        <p14:creationId xmlns:p14="http://schemas.microsoft.com/office/powerpoint/2010/main" val="3650038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Final Regulations – Bonus Depreciation (IRC Sec. 168(k))</a:t>
            </a:r>
          </a:p>
        </p:txBody>
      </p:sp>
      <p:sp>
        <p:nvSpPr>
          <p:cNvPr id="3" name="Content Placeholder 2"/>
          <p:cNvSpPr>
            <a:spLocks noGrp="1"/>
          </p:cNvSpPr>
          <p:nvPr>
            <p:ph idx="1"/>
          </p:nvPr>
        </p:nvSpPr>
        <p:spPr/>
        <p:txBody>
          <a:bodyPr/>
          <a:lstStyle/>
          <a:p>
            <a:r>
              <a:rPr lang="en-US" sz="1400" dirty="0"/>
              <a:t>Final Regulations issued September 13, 2019</a:t>
            </a:r>
          </a:p>
          <a:p>
            <a:pPr lvl="1"/>
            <a:r>
              <a:rPr lang="en-US" sz="1400" dirty="0"/>
              <a:t>Proposed Regulations issued on August 8, 2018 were adopted</a:t>
            </a:r>
          </a:p>
          <a:p>
            <a:pPr lvl="1"/>
            <a:r>
              <a:rPr lang="en-US" sz="1400" dirty="0"/>
              <a:t>Qualified Improvement Property “glitch” NOT fixed</a:t>
            </a:r>
          </a:p>
          <a:p>
            <a:r>
              <a:rPr lang="en-US" sz="1400" dirty="0"/>
              <a:t>Bonus Depreciation – 100% (full expensing) </a:t>
            </a:r>
          </a:p>
          <a:p>
            <a:r>
              <a:rPr lang="en-US" sz="1400" dirty="0"/>
              <a:t>Self-constructed property issues were addressed</a:t>
            </a:r>
          </a:p>
          <a:p>
            <a:pPr lvl="2"/>
            <a:r>
              <a:rPr lang="en-US" sz="1400" dirty="0"/>
              <a:t>Pre-tax reform regulations provided rules for “self constructed property”:</a:t>
            </a:r>
          </a:p>
          <a:p>
            <a:pPr lvl="3"/>
            <a:r>
              <a:rPr lang="en-US" sz="1400" dirty="0"/>
              <a:t>Acquisition date rule – written binding contract would be met if taxpayer began construction after the applicable effective date.</a:t>
            </a:r>
          </a:p>
          <a:p>
            <a:pPr lvl="3"/>
            <a:r>
              <a:rPr lang="en-US" sz="1400" dirty="0"/>
              <a:t>Construction began when physical work of a “significant nature” had begun (i.e., 10% of total cost was paid or incurred).</a:t>
            </a:r>
          </a:p>
          <a:p>
            <a:pPr lvl="2"/>
            <a:r>
              <a:rPr lang="en-US" sz="1400" dirty="0"/>
              <a:t>Proposed Regulations provided:</a:t>
            </a:r>
          </a:p>
          <a:p>
            <a:pPr lvl="3"/>
            <a:r>
              <a:rPr lang="en-US" sz="1400" dirty="0"/>
              <a:t>Eliminated Pre-tax reform rules related to “self-constructed property” constructed on behalf of the taxpayer by 3</a:t>
            </a:r>
            <a:r>
              <a:rPr lang="en-US" sz="1400" baseline="30000" dirty="0"/>
              <a:t>rd</a:t>
            </a:r>
            <a:r>
              <a:rPr lang="en-US" sz="1400" dirty="0"/>
              <a:t> party</a:t>
            </a:r>
          </a:p>
          <a:p>
            <a:pPr lvl="3"/>
            <a:r>
              <a:rPr lang="en-US" sz="1400" dirty="0"/>
              <a:t>As a result, ALL “self constructed property” constructed by 3</a:t>
            </a:r>
            <a:r>
              <a:rPr lang="en-US" sz="1400" baseline="30000" dirty="0"/>
              <a:t>rd</a:t>
            </a:r>
            <a:r>
              <a:rPr lang="en-US" sz="1400" dirty="0"/>
              <a:t> party under written contracted entered into before September 28, 2017 would be ineligible for 100% bonus depreciation.</a:t>
            </a:r>
          </a:p>
          <a:p>
            <a:pPr lvl="2"/>
            <a:r>
              <a:rPr lang="en-US" sz="1400" dirty="0"/>
              <a:t>Final Regulations provided:</a:t>
            </a:r>
          </a:p>
          <a:p>
            <a:pPr lvl="3"/>
            <a:r>
              <a:rPr lang="en-US" sz="1400" dirty="0"/>
              <a:t>Reinstated “Pre-tax reform” rules</a:t>
            </a:r>
          </a:p>
          <a:p>
            <a:endParaRPr lang="en-US" sz="1400" dirty="0"/>
          </a:p>
        </p:txBody>
      </p:sp>
    </p:spTree>
    <p:extLst>
      <p:ext uri="{BB962C8B-B14F-4D97-AF65-F5344CB8AC3E}">
        <p14:creationId xmlns:p14="http://schemas.microsoft.com/office/powerpoint/2010/main" val="1279378604"/>
      </p:ext>
    </p:extLst>
  </p:cSld>
  <p:clrMapOvr>
    <a:masterClrMapping/>
  </p:clrMapOvr>
</p:sld>
</file>

<file path=ppt/theme/theme1.xml><?xml version="1.0" encoding="utf-8"?>
<a:theme xmlns:a="http://schemas.openxmlformats.org/drawingml/2006/main" name="2018 Brand Refresh">
  <a:themeElements>
    <a:clrScheme name="CROWE HORWATH COLORS">
      <a:dk1>
        <a:srgbClr val="000000"/>
      </a:dk1>
      <a:lt1>
        <a:srgbClr val="FFFFFF"/>
      </a:lt1>
      <a:dk2>
        <a:srgbClr val="666666"/>
      </a:dk2>
      <a:lt2>
        <a:srgbClr val="CCCCCC"/>
      </a:lt2>
      <a:accent1>
        <a:srgbClr val="002D62"/>
      </a:accent1>
      <a:accent2>
        <a:srgbClr val="FDB913"/>
      </a:accent2>
      <a:accent3>
        <a:srgbClr val="55C5E9"/>
      </a:accent3>
      <a:accent4>
        <a:srgbClr val="00AB8E"/>
      </a:accent4>
      <a:accent5>
        <a:srgbClr val="CC3333"/>
      </a:accent5>
      <a:accent6>
        <a:srgbClr val="666666"/>
      </a:accent6>
      <a:hlink>
        <a:srgbClr val="55C5E9"/>
      </a:hlink>
      <a:folHlink>
        <a:srgbClr val="002D6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8948692-1AF6-4485-80DF-8C70B26F4F91}" vid="{17DB5A86-6635-43BE-957C-5846FF4739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6D06EFCC3C5340919CE202B046EE48" ma:contentTypeVersion="10" ma:contentTypeDescription="Create a new document." ma:contentTypeScope="" ma:versionID="84839ca42c55ee9eb743f61848650e68">
  <xsd:schema xmlns:xsd="http://www.w3.org/2001/XMLSchema" xmlns:xs="http://www.w3.org/2001/XMLSchema" xmlns:p="http://schemas.microsoft.com/office/2006/metadata/properties" xmlns:ns2="aa38a6fe-2e42-43b5-aa76-7de6f461f977" xmlns:ns3="801745F4-DF94-4D31-87FD-FEF3FC0E13C4" xmlns:ns4="801745f4-df94-4d31-87fd-fef3fc0e13c4" targetNamespace="http://schemas.microsoft.com/office/2006/metadata/properties" ma:root="true" ma:fieldsID="01d509f75ca93036430797bcf970328b" ns2:_="" ns3:_="" ns4:_="">
    <xsd:import namespace="aa38a6fe-2e42-43b5-aa76-7de6f461f977"/>
    <xsd:import namespace="801745F4-DF94-4D31-87FD-FEF3FC0E13C4"/>
    <xsd:import namespace="801745f4-df94-4d31-87fd-fef3fc0e13c4"/>
    <xsd:element name="properties">
      <xsd:complexType>
        <xsd:sequence>
          <xsd:element name="documentManagement">
            <xsd:complexType>
              <xsd:all>
                <xsd:element ref="ns2:_dlc_DocId" minOccurs="0"/>
                <xsd:element ref="ns2:_dlc_DocIdUrl" minOccurs="0"/>
                <xsd:element ref="ns2:_dlc_DocIdPersistId" minOccurs="0"/>
                <xsd:element ref="ns3:Description0" minOccurs="0"/>
                <xsd:element ref="ns4:URL" minOccurs="0"/>
                <xsd:element ref="ns4:St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8a6fe-2e42-43b5-aa76-7de6f461f97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01745F4-DF94-4D31-87FD-FEF3FC0E13C4" elementFormDefault="qualified">
    <xsd:import namespace="http://schemas.microsoft.com/office/2006/documentManagement/types"/>
    <xsd:import namespace="http://schemas.microsoft.com/office/infopath/2007/PartnerControls"/>
    <xsd:element name="Description0" ma:index="11"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1745f4-df94-4d31-87fd-fef3fc0e13c4" elementFormDefault="qualified">
    <xsd:import namespace="http://schemas.microsoft.com/office/2006/documentManagement/types"/>
    <xsd:import namespace="http://schemas.microsoft.com/office/infopath/2007/PartnerControls"/>
    <xsd:element name="URL" ma:index="12"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State" ma:index="13" nillable="true" ma:displayName="State" ma:default="N/A" ma:format="Dropdown" ma:internalName="State">
      <xsd:simpleType>
        <xsd:restriction base="dms:Choice">
          <xsd:enumeration value="N/A"/>
          <xsd:enumeration value="Alabama"/>
          <xsd:enumeration value="Alaska"/>
          <xsd:enumeration value="Arizona"/>
          <xsd:enumeration value="Arkansas"/>
          <xsd:enumeration value="California"/>
          <xsd:enumeration value="Colorado"/>
          <xsd:enumeration value="Connecticut"/>
          <xsd:enumeration value="Delaware"/>
          <xsd:enumeration value="Florida"/>
          <xsd:enumeration value="Georgia"/>
          <xsd:enumeration value="Hawaii"/>
          <xsd:enumeration value="Idaho"/>
          <xsd:enumeration value="Illinois"/>
          <xsd:enumeration value="Indiana"/>
          <xsd:enumeration value="Iowa"/>
          <xsd:enumeration value="Kansas"/>
          <xsd:enumeration value="Kentucky"/>
          <xsd:enumeration value="Louisiana"/>
          <xsd:enumeration value="Maine"/>
          <xsd:enumeration value="Maryland"/>
          <xsd:enumeration value="Massachusetts"/>
          <xsd:enumeration value="Michigan"/>
          <xsd:enumeration value="Minnesota"/>
          <xsd:enumeration value="Mississippi"/>
          <xsd:enumeration value="Missouri"/>
          <xsd:enumeration value="Montana"/>
          <xsd:enumeration value="Nebraska"/>
          <xsd:enumeration value="Nevada"/>
          <xsd:enumeration value="New Hampshire"/>
          <xsd:enumeration value="New Jersey"/>
          <xsd:enumeration value="New Mexico"/>
          <xsd:enumeration value="New York"/>
          <xsd:enumeration value="North Carolina"/>
          <xsd:enumeration value="North Dakota"/>
          <xsd:enumeration value="Ohio"/>
          <xsd:enumeration value="Oklahoma"/>
          <xsd:enumeration value="Oregon"/>
          <xsd:enumeration value="Pennsylvania"/>
          <xsd:enumeration value="Rhode Island"/>
          <xsd:enumeration value="South Carolina"/>
          <xsd:enumeration value="South Dakota"/>
          <xsd:enumeration value="Tennessee"/>
          <xsd:enumeration value="Texas"/>
          <xsd:enumeration value="Utah"/>
          <xsd:enumeration value="Vermont"/>
          <xsd:enumeration value="Virginia"/>
          <xsd:enumeration value="Washington"/>
          <xsd:enumeration value="West Virginia"/>
          <xsd:enumeration value="Wisconsin"/>
          <xsd:enumeration value="Wyom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e xmlns="801745f4-df94-4d31-87fd-fef3fc0e13c4">N/A</State>
    <Description0 xmlns="801745F4-DF94-4D31-87FD-FEF3FC0E13C4" xsi:nil="true"/>
    <URL xmlns="801745f4-df94-4d31-87fd-fef3fc0e13c4">
      <Url xsi:nil="true"/>
      <Description xsi:nil="true"/>
    </URL>
    <_dlc_DocId xmlns="aa38a6fe-2e42-43b5-aa76-7de6f461f977">TZHVDZT426SS-355-309</_dlc_DocId>
    <_dlc_DocIdUrl xmlns="aa38a6fe-2e42-43b5-aa76-7de6f461f977">
      <Url>http://iconnect/aboutcrowe/Organization/Identity/Brand/_layouts/15/DocIdRedir.aspx?ID=TZHVDZT426SS-355-309</Url>
      <Description>TZHVDZT426SS-355-309</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4ED36C-322C-4342-B4AC-8EA753F13F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38a6fe-2e42-43b5-aa76-7de6f461f977"/>
    <ds:schemaRef ds:uri="801745F4-DF94-4D31-87FD-FEF3FC0E13C4"/>
    <ds:schemaRef ds:uri="801745f4-df94-4d31-87fd-fef3fc0e13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814694-121E-4C06-8353-4AF8CB5F6DFF}">
  <ds:schemaRefs>
    <ds:schemaRef ds:uri="http://www.w3.org/XML/1998/namespace"/>
    <ds:schemaRef ds:uri="http://schemas.microsoft.com/office/2006/documentManagement/types"/>
    <ds:schemaRef ds:uri="http://purl.org/dc/dcmitype/"/>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801745f4-df94-4d31-87fd-fef3fc0e13c4"/>
    <ds:schemaRef ds:uri="801745F4-DF94-4D31-87FD-FEF3FC0E13C4"/>
    <ds:schemaRef ds:uri="aa38a6fe-2e42-43b5-aa76-7de6f461f977"/>
  </ds:schemaRefs>
</ds:datastoreItem>
</file>

<file path=customXml/itemProps3.xml><?xml version="1.0" encoding="utf-8"?>
<ds:datastoreItem xmlns:ds="http://schemas.openxmlformats.org/officeDocument/2006/customXml" ds:itemID="{2FD2D6A5-DFE0-486A-B8A0-ACE8AC5F4640}">
  <ds:schemaRefs>
    <ds:schemaRef ds:uri="http://schemas.microsoft.com/sharepoint/events"/>
  </ds:schemaRefs>
</ds:datastoreItem>
</file>

<file path=customXml/itemProps4.xml><?xml version="1.0" encoding="utf-8"?>
<ds:datastoreItem xmlns:ds="http://schemas.openxmlformats.org/officeDocument/2006/customXml" ds:itemID="{FE6E72E0-776C-48D3-B688-34A8A91AA8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Revised Current Template 2</Template>
  <TotalTime>37006</TotalTime>
  <Words>3690</Words>
  <Application>Microsoft Office PowerPoint</Application>
  <PresentationFormat>On-screen Show (4:3)</PresentationFormat>
  <Paragraphs>281</Paragraphs>
  <Slides>38</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2018 Brand Refresh</vt:lpstr>
      <vt:lpstr>Tax and Tariff Matters  in the Retail Industry</vt:lpstr>
      <vt:lpstr>PowerPoint Presentation</vt:lpstr>
      <vt:lpstr>2019 Tax Legislative Update</vt:lpstr>
      <vt:lpstr>TCJA Technical Corrections</vt:lpstr>
      <vt:lpstr>Tax Extenders </vt:lpstr>
      <vt:lpstr>PowerPoint Presentation</vt:lpstr>
      <vt:lpstr>Depreciation and Cost Recovery </vt:lpstr>
      <vt:lpstr>Depreciation and cost recovery – Qualified improvement property</vt:lpstr>
      <vt:lpstr>Final Regulations – Bonus Depreciation (IRC Sec. 168(k))</vt:lpstr>
      <vt:lpstr>Final Regulations – Bonus Depreciation (IRC Sec. 168(k))</vt:lpstr>
      <vt:lpstr>PowerPoint Presentation</vt:lpstr>
      <vt:lpstr>Wayfair Review</vt:lpstr>
      <vt:lpstr>Responsible Person</vt:lpstr>
      <vt:lpstr>Responsible Person</vt:lpstr>
      <vt:lpstr>PowerPoint Presentation</vt:lpstr>
      <vt:lpstr>Partnership Basis Reporting</vt:lpstr>
      <vt:lpstr>Partnership Basis Reporting</vt:lpstr>
      <vt:lpstr>Partnership Basis Reporting</vt:lpstr>
      <vt:lpstr>PowerPoint Presentation</vt:lpstr>
      <vt:lpstr>Qualified Small Business Stock - Introduction</vt:lpstr>
      <vt:lpstr>Qualified Small Business Stock - Requirements</vt:lpstr>
      <vt:lpstr>Qualified Small Business Stock - Requirements</vt:lpstr>
      <vt:lpstr>Qualified Small Business Stock - Requirements</vt:lpstr>
      <vt:lpstr>QSB Stock – Gain Exclusion</vt:lpstr>
      <vt:lpstr>QSB Stock – Gain Exclusion</vt:lpstr>
      <vt:lpstr>QSBS – Conversion of Existing Business</vt:lpstr>
      <vt:lpstr>QSBS – Conversion of Existing Business</vt:lpstr>
      <vt:lpstr>QSBS – Final Thoughts</vt:lpstr>
      <vt:lpstr>PowerPoint Presentation</vt:lpstr>
      <vt:lpstr>PowerPoint Presentation</vt:lpstr>
      <vt:lpstr>PowerPoint Presentation</vt:lpstr>
      <vt:lpstr>PowerPoint Presentation</vt:lpstr>
      <vt:lpstr>1. Assess</vt:lpstr>
      <vt:lpstr>2. Strategize</vt:lpstr>
      <vt:lpstr>What Could Go Wrong?</vt:lpstr>
      <vt:lpstr>3. Execute</vt:lpstr>
      <vt:lpstr>4. Optimize</vt:lpstr>
      <vt:lpstr>PowerPoint Presentation</vt:lpstr>
    </vt:vector>
  </TitlesOfParts>
  <Company>Crowe Horwath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Steven Kurylowicz</dc:creator>
  <cp:lastModifiedBy>Schneider, Selena</cp:lastModifiedBy>
  <cp:revision>879</cp:revision>
  <cp:lastPrinted>2018-03-30T11:28:04Z</cp:lastPrinted>
  <dcterms:created xsi:type="dcterms:W3CDTF">2016-04-14T19:57:34Z</dcterms:created>
  <dcterms:modified xsi:type="dcterms:W3CDTF">2019-11-09T02:50:03Z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0x010100E06D06EFCC3C5340919CE202B046EE48</vt:lpwstr>
  </property>
  <property fmtid="{D5CDD505-2E9C-101B-9397-08002B2CF9AE}" pid="3" name="_dlc_DocIdItemGuid">
    <vt:lpwstr>d2a4063e-5244-4087-a34a-ae091883bf43</vt:lpwstr>
  </property>
</Properties>
</file>